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9"/>
  </p:notesMasterIdLst>
  <p:sldIdLst>
    <p:sldId id="261" r:id="rId2"/>
    <p:sldId id="257" r:id="rId3"/>
    <p:sldId id="258" r:id="rId4"/>
    <p:sldId id="256" r:id="rId5"/>
    <p:sldId id="260"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10" d="100"/>
          <a:sy n="110" d="100"/>
        </p:scale>
        <p:origin x="5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95C23B-DCBF-40AD-9576-D540348AF1D0}" type="datetimeFigureOut">
              <a:rPr lang="en-US" smtClean="0"/>
              <a:t>1/15/2021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60F09-001A-427C-A43E-8F9CB68D583E}" type="slidenum">
              <a:rPr lang="en-US" smtClean="0"/>
              <a:t>‹#›</a:t>
            </a:fld>
            <a:endParaRPr lang="en-US"/>
          </a:p>
        </p:txBody>
      </p:sp>
    </p:spTree>
    <p:extLst>
      <p:ext uri="{BB962C8B-B14F-4D97-AF65-F5344CB8AC3E}">
        <p14:creationId xmlns:p14="http://schemas.microsoft.com/office/powerpoint/2010/main" val="1560415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odh.ohio.gov/wps/portal/gov/odh/know-our-programs/children-with-medical-handicaps/resources/locate-provide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For a child not enrolled on a HCBS waiver, a comparable institutional</a:t>
            </a:r>
          </a:p>
          <a:p>
            <a:r>
              <a:rPr lang="en-US" sz="1200" b="0" i="0" u="none" strike="noStrike" kern="1200" baseline="0" dirty="0" smtClean="0">
                <a:solidFill>
                  <a:schemeClr val="tx1"/>
                </a:solidFill>
                <a:latin typeface="+mn-lt"/>
                <a:ea typeface="+mn-ea"/>
                <a:cs typeface="+mn-cs"/>
              </a:rPr>
              <a:t>level of care, including a nursing facility-based level of care pursuant</a:t>
            </a:r>
          </a:p>
          <a:p>
            <a:r>
              <a:rPr lang="en-US" sz="1200" b="0" i="0" u="none" strike="noStrike" kern="1200" baseline="0" dirty="0" smtClean="0">
                <a:solidFill>
                  <a:schemeClr val="tx1"/>
                </a:solidFill>
                <a:latin typeface="+mn-lt"/>
                <a:ea typeface="+mn-ea"/>
                <a:cs typeface="+mn-cs"/>
              </a:rPr>
              <a:t>to rule 5160-3-08 of the Administrative Code, or an ICF-IID level of</a:t>
            </a:r>
          </a:p>
          <a:p>
            <a:r>
              <a:rPr lang="en-US" sz="1200" b="0" i="0" u="none" strike="noStrike" kern="1200" baseline="0" dirty="0" smtClean="0">
                <a:solidFill>
                  <a:schemeClr val="tx1"/>
                </a:solidFill>
                <a:latin typeface="+mn-lt"/>
                <a:ea typeface="+mn-ea"/>
                <a:cs typeface="+mn-cs"/>
              </a:rPr>
              <a:t>care pursuant to 5123:2-8-01 of the Administrative Code, as evaluated</a:t>
            </a:r>
          </a:p>
          <a:p>
            <a:r>
              <a:rPr lang="en-US" sz="1200" b="0" i="0" u="none" strike="noStrike" kern="1200" baseline="0" dirty="0" smtClean="0">
                <a:solidFill>
                  <a:schemeClr val="tx1"/>
                </a:solidFill>
                <a:latin typeface="+mn-lt"/>
                <a:ea typeface="+mn-ea"/>
                <a:cs typeface="+mn-cs"/>
              </a:rPr>
              <a:t>initially and annually by ODM or its designee. In no instance do</a:t>
            </a:r>
          </a:p>
          <a:p>
            <a:r>
              <a:rPr lang="en-US" sz="1200" b="0" i="0" u="none" strike="noStrike" kern="1200" baseline="0" dirty="0" smtClean="0">
                <a:solidFill>
                  <a:schemeClr val="tx1"/>
                </a:solidFill>
                <a:latin typeface="+mn-lt"/>
                <a:ea typeface="+mn-ea"/>
                <a:cs typeface="+mn-cs"/>
              </a:rPr>
              <a:t>these criteria constitute the determination of a level of care for waiver</a:t>
            </a:r>
          </a:p>
          <a:p>
            <a:r>
              <a:rPr lang="en-US" sz="1200" b="0" i="0" u="none" strike="noStrike" kern="1200" baseline="0" dirty="0" smtClean="0">
                <a:solidFill>
                  <a:schemeClr val="tx1"/>
                </a:solidFill>
                <a:latin typeface="+mn-lt"/>
                <a:ea typeface="+mn-ea"/>
                <a:cs typeface="+mn-cs"/>
              </a:rPr>
              <a:t>eligibility purposes, or admission into a </a:t>
            </a:r>
            <a:r>
              <a:rPr lang="en-US" sz="1200" b="0" i="0" u="none" strike="noStrike" kern="1200" baseline="0" dirty="0" err="1" smtClean="0">
                <a:solidFill>
                  <a:schemeClr val="tx1"/>
                </a:solidFill>
                <a:latin typeface="+mn-lt"/>
                <a:ea typeface="+mn-ea"/>
                <a:cs typeface="+mn-cs"/>
              </a:rPr>
              <a:t>medicaid</a:t>
            </a:r>
            <a:r>
              <a:rPr lang="en-US" sz="1200" b="0" i="0" u="none" strike="noStrike" kern="1200" baseline="0" dirty="0" smtClean="0">
                <a:solidFill>
                  <a:schemeClr val="tx1"/>
                </a:solidFill>
                <a:latin typeface="+mn-lt"/>
                <a:ea typeface="+mn-ea"/>
                <a:cs typeface="+mn-cs"/>
              </a:rPr>
              <a:t> covered long-term care</a:t>
            </a:r>
          </a:p>
          <a:p>
            <a:r>
              <a:rPr lang="en-US" sz="1200" b="0" i="0" u="none" strike="noStrike" kern="1200" baseline="0" dirty="0" smtClean="0">
                <a:solidFill>
                  <a:schemeClr val="tx1"/>
                </a:solidFill>
                <a:latin typeface="+mn-lt"/>
                <a:ea typeface="+mn-ea"/>
                <a:cs typeface="+mn-cs"/>
              </a:rPr>
              <a:t>institution.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a child not enrolled on a HCBS waiver, the provider of PDN shall submit</a:t>
            </a:r>
          </a:p>
          <a:p>
            <a:r>
              <a:rPr lang="en-US" sz="1200" b="0" i="0" u="none" strike="noStrike" kern="1200" baseline="0" dirty="0" smtClean="0">
                <a:solidFill>
                  <a:schemeClr val="tx1"/>
                </a:solidFill>
                <a:latin typeface="+mn-lt"/>
                <a:ea typeface="+mn-ea"/>
                <a:cs typeface="+mn-cs"/>
              </a:rPr>
              <a:t>the request to ODM or its designee. Any documentation required by ODM</a:t>
            </a:r>
          </a:p>
          <a:p>
            <a:r>
              <a:rPr lang="en-US" sz="1200" b="0" i="0" u="none" strike="noStrike" kern="1200" baseline="0" dirty="0" smtClean="0">
                <a:solidFill>
                  <a:schemeClr val="tx1"/>
                </a:solidFill>
                <a:latin typeface="+mn-lt"/>
                <a:ea typeface="+mn-ea"/>
                <a:cs typeface="+mn-cs"/>
              </a:rPr>
              <a:t>or its designee for the review of medical necessity shall be provided by the</a:t>
            </a:r>
          </a:p>
          <a:p>
            <a:r>
              <a:rPr lang="en-US" sz="1200" b="0" i="0" u="none" strike="noStrike" kern="1200" baseline="0" dirty="0" smtClean="0">
                <a:solidFill>
                  <a:schemeClr val="tx1"/>
                </a:solidFill>
                <a:latin typeface="+mn-lt"/>
                <a:ea typeface="+mn-ea"/>
                <a:cs typeface="+mn-cs"/>
              </a:rPr>
              <a:t>provider of PDN services. ODM or its designee will notify the provider</a:t>
            </a:r>
          </a:p>
          <a:p>
            <a:r>
              <a:rPr lang="en-US" sz="1200" b="0" i="0" u="none" strike="noStrike" kern="1200" baseline="0" dirty="0" smtClean="0">
                <a:solidFill>
                  <a:schemeClr val="tx1"/>
                </a:solidFill>
                <a:latin typeface="+mn-lt"/>
                <a:ea typeface="+mn-ea"/>
                <a:cs typeface="+mn-cs"/>
              </a:rPr>
              <a:t>of the amount, scope and duration of services authorized.</a:t>
            </a:r>
            <a:endParaRPr lang="en-US" dirty="0"/>
          </a:p>
        </p:txBody>
      </p:sp>
      <p:sp>
        <p:nvSpPr>
          <p:cNvPr id="4" name="Slide Number Placeholder 3"/>
          <p:cNvSpPr>
            <a:spLocks noGrp="1"/>
          </p:cNvSpPr>
          <p:nvPr>
            <p:ph type="sldNum" sz="quarter" idx="10"/>
          </p:nvPr>
        </p:nvSpPr>
        <p:spPr/>
        <p:txBody>
          <a:bodyPr/>
          <a:lstStyle/>
          <a:p>
            <a:fld id="{CE260F09-001A-427C-A43E-8F9CB68D583E}" type="slidenum">
              <a:rPr lang="en-US" smtClean="0"/>
              <a:t>5</a:t>
            </a:fld>
            <a:endParaRPr lang="en-US"/>
          </a:p>
        </p:txBody>
      </p:sp>
    </p:spTree>
    <p:extLst>
      <p:ext uri="{BB962C8B-B14F-4D97-AF65-F5344CB8AC3E}">
        <p14:creationId xmlns:p14="http://schemas.microsoft.com/office/powerpoint/2010/main" val="3362075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smtClean="0">
                <a:solidFill>
                  <a:schemeClr val="tx1"/>
                </a:solidFill>
                <a:effectLst/>
                <a:latin typeface="+mn-lt"/>
                <a:ea typeface="+mn-ea"/>
                <a:cs typeface="+mn-cs"/>
              </a:rPr>
              <a:t>The Children with Medical Handicaps Program (CMH) is a health care program in the Ohio Department of Health (ODH). CMH links families of children with special health care needs to a network of quality providers and helps families obtain payment for the services their children need.</a:t>
            </a:r>
          </a:p>
          <a:p>
            <a:pPr rtl="0"/>
            <a:r>
              <a:rPr lang="en-US" sz="1200" b="0" i="0" kern="1200" dirty="0" smtClean="0">
                <a:solidFill>
                  <a:schemeClr val="tx1"/>
                </a:solidFill>
                <a:effectLst/>
                <a:latin typeface="+mn-lt"/>
                <a:ea typeface="+mn-ea"/>
                <a:cs typeface="+mn-cs"/>
              </a:rPr>
              <a:t>CMH's mission is to assure, through the development and support of high quality, coordinated systems, that children with special health care needs and their families obtain comprehensive care and services that are family centered, community based and culturally sensitive.</a:t>
            </a:r>
          </a:p>
          <a:p>
            <a:pPr rtl="0"/>
            <a:r>
              <a:rPr lang="en-US" sz="1200" b="0" i="0" kern="1200" dirty="0" smtClean="0">
                <a:solidFill>
                  <a:schemeClr val="tx1"/>
                </a:solidFill>
                <a:effectLst/>
                <a:latin typeface="+mn-lt"/>
                <a:ea typeface="+mn-ea"/>
                <a:cs typeface="+mn-cs"/>
              </a:rPr>
              <a:t>CMH is a state-administered program that operates within ODH. CMH receives funding for services from the federal Maternal and Child Health Block Grant, state general revenue funds, county tax funds, third-party reimbursements and donations. CMH promotes early identification of children with handicapping conditions and treatment of those children by appropriate health care providers.</a:t>
            </a:r>
          </a:p>
          <a:p>
            <a:pPr rtl="0"/>
            <a:r>
              <a:rPr lang="en-US" sz="1200" b="0" i="0" kern="1200" dirty="0" smtClean="0">
                <a:solidFill>
                  <a:schemeClr val="tx1"/>
                </a:solidFill>
                <a:effectLst/>
                <a:latin typeface="+mn-lt"/>
                <a:ea typeface="+mn-ea"/>
                <a:cs typeface="+mn-cs"/>
              </a:rPr>
              <a:t>Major components of the program include: conducting quality assurance activities to establish standards of care and to determine unmet needs of children with handicaps and their families; funding services for the diagnosis and treatment of medically eligible conditions; collaborating with public health nurses and local health departments to assist in increasing access to care; supporting service coordination for children with selected diagnoses; and assisting families to access and utilize appropriate sources of payment for services for their child.</a:t>
            </a:r>
          </a:p>
          <a:p>
            <a:pPr rtl="0"/>
            <a:r>
              <a:rPr lang="en-US" sz="1200" b="0" i="0" u="sng" kern="1200" dirty="0" smtClean="0">
                <a:solidFill>
                  <a:schemeClr val="tx1"/>
                </a:solidFill>
                <a:effectLst/>
                <a:latin typeface="+mn-lt"/>
                <a:ea typeface="+mn-ea"/>
                <a:cs typeface="+mn-cs"/>
                <a:hlinkClick r:id="rId3" tooltip="Locate a CMH Provider by County"/>
              </a:rPr>
              <a:t>Locate CMH Providers by County</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E260F09-001A-427C-A43E-8F9CB68D583E}" type="slidenum">
              <a:rPr lang="en-US" smtClean="0"/>
              <a:t>7</a:t>
            </a:fld>
            <a:endParaRPr lang="en-US"/>
          </a:p>
        </p:txBody>
      </p:sp>
    </p:spTree>
    <p:extLst>
      <p:ext uri="{BB962C8B-B14F-4D97-AF65-F5344CB8AC3E}">
        <p14:creationId xmlns:p14="http://schemas.microsoft.com/office/powerpoint/2010/main" val="254830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3383257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311662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0955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513670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53984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1182019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1100585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218579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253227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803000-8BC8-46B3-91BC-F4E415BF3A0A}"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1575808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803000-8BC8-46B3-91BC-F4E415BF3A0A}"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2916101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803000-8BC8-46B3-91BC-F4E415BF3A0A}"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1325953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803000-8BC8-46B3-91BC-F4E415BF3A0A}"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289658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03000-8BC8-46B3-91BC-F4E415BF3A0A}"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426731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03000-8BC8-46B3-91BC-F4E415BF3A0A}"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107802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03000-8BC8-46B3-91BC-F4E415BF3A0A}"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CF8B1-FD26-4D15-B0E5-32E4D543E138}" type="slidenum">
              <a:rPr lang="en-US" smtClean="0"/>
              <a:t>‹#›</a:t>
            </a:fld>
            <a:endParaRPr lang="en-US"/>
          </a:p>
        </p:txBody>
      </p:sp>
    </p:spTree>
    <p:extLst>
      <p:ext uri="{BB962C8B-B14F-4D97-AF65-F5344CB8AC3E}">
        <p14:creationId xmlns:p14="http://schemas.microsoft.com/office/powerpoint/2010/main" val="222743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803000-8BC8-46B3-91BC-F4E415BF3A0A}" type="datetimeFigureOut">
              <a:rPr lang="en-US" smtClean="0"/>
              <a:t>1/15/2021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61CF8B1-FD26-4D15-B0E5-32E4D543E138}" type="slidenum">
              <a:rPr lang="en-US" smtClean="0"/>
              <a:t>‹#›</a:t>
            </a:fld>
            <a:endParaRPr lang="en-US"/>
          </a:p>
        </p:txBody>
      </p:sp>
    </p:spTree>
    <p:extLst>
      <p:ext uri="{BB962C8B-B14F-4D97-AF65-F5344CB8AC3E}">
        <p14:creationId xmlns:p14="http://schemas.microsoft.com/office/powerpoint/2010/main" val="418846229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odh.ohio.gov/wps/portal/gov/odh/know-our-programs/children-with-medical-handicaps/question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odh.ohio.gov/wps/portal/gov/odh/know-our-programs/children-with-medical-handicaps/resources/scprogram" TargetMode="External"/><Relationship Id="rId5" Type="http://schemas.openxmlformats.org/officeDocument/2006/relationships/hyperlink" Target="https://odh.ohio.gov/wps/portal/gov/odh/know-our-programs/children-with-medical-handicaps/resources/txprogram" TargetMode="External"/><Relationship Id="rId4" Type="http://schemas.openxmlformats.org/officeDocument/2006/relationships/hyperlink" Target="https://odh.ohio.gov/wps/portal/gov/odh/know-our-programs/children-with-medical-handicaps/resources/dxprogr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lstStyle/>
          <a:p>
            <a:r>
              <a:rPr lang="en-US" dirty="0" smtClean="0"/>
              <a:t>AREA OFFICE ON AGING OF NORTHWESTERN OHIO, INC.</a:t>
            </a:r>
            <a:endParaRPr lang="en-US" dirty="0"/>
          </a:p>
        </p:txBody>
      </p:sp>
      <p:sp>
        <p:nvSpPr>
          <p:cNvPr id="6" name="Text Placeholder 5"/>
          <p:cNvSpPr>
            <a:spLocks noGrp="1"/>
          </p:cNvSpPr>
          <p:nvPr>
            <p:ph type="subTitle" idx="1"/>
          </p:nvPr>
        </p:nvSpPr>
        <p:spPr/>
        <p:txBody>
          <a:bodyPr>
            <a:normAutofit lnSpcReduction="10000"/>
          </a:bodyPr>
          <a:lstStyle/>
          <a:p>
            <a:pPr algn="ctr"/>
            <a:r>
              <a:rPr lang="en-US" dirty="0" smtClean="0"/>
              <a:t>Jayne Wagner RN, Associate VP of clinical services</a:t>
            </a:r>
          </a:p>
          <a:p>
            <a:pPr algn="ctr"/>
            <a:endParaRPr lang="en-US" dirty="0"/>
          </a:p>
          <a:p>
            <a:pPr algn="ctr"/>
            <a:r>
              <a:rPr lang="en-US" dirty="0" smtClean="0"/>
              <a:t>Billie Johnson President &amp; CEO</a:t>
            </a:r>
          </a:p>
          <a:p>
            <a:pPr algn="ctr"/>
            <a:endParaRPr lang="en-US" dirty="0"/>
          </a:p>
        </p:txBody>
      </p:sp>
    </p:spTree>
    <p:extLst>
      <p:ext uri="{BB962C8B-B14F-4D97-AF65-F5344CB8AC3E}">
        <p14:creationId xmlns:p14="http://schemas.microsoft.com/office/powerpoint/2010/main" val="43926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OHCW</a:t>
            </a:r>
            <a:endParaRPr lang="en-US" dirty="0"/>
          </a:p>
        </p:txBody>
      </p:sp>
      <p:sp>
        <p:nvSpPr>
          <p:cNvPr id="5" name="Content Placeholder 4"/>
          <p:cNvSpPr>
            <a:spLocks noGrp="1"/>
          </p:cNvSpPr>
          <p:nvPr>
            <p:ph sz="half" idx="1"/>
          </p:nvPr>
        </p:nvSpPr>
        <p:spPr/>
        <p:txBody>
          <a:bodyPr>
            <a:normAutofit/>
          </a:bodyPr>
          <a:lstStyle/>
          <a:p>
            <a:r>
              <a:rPr lang="en-US" dirty="0" smtClean="0"/>
              <a:t>WHAT IS OHCW?</a:t>
            </a:r>
          </a:p>
          <a:p>
            <a:pPr lvl="1"/>
            <a:r>
              <a:rPr lang="en-US" dirty="0" smtClean="0"/>
              <a:t>HOME AND COMMUNITY BASED MEDICAID WAIVER TO PROVIDE HOME AND COMMUNITY BASED SERVICES INSTEAD OF THE INDIVIDUAL HAVING TO BE IN A NF.</a:t>
            </a:r>
            <a:endParaRPr lang="en-US" dirty="0"/>
          </a:p>
        </p:txBody>
      </p:sp>
      <p:sp>
        <p:nvSpPr>
          <p:cNvPr id="6" name="Content Placeholder 5"/>
          <p:cNvSpPr>
            <a:spLocks noGrp="1"/>
          </p:cNvSpPr>
          <p:nvPr>
            <p:ph sz="half" idx="2"/>
          </p:nvPr>
        </p:nvSpPr>
        <p:spPr/>
        <p:txBody>
          <a:bodyPr>
            <a:normAutofit/>
          </a:bodyPr>
          <a:lstStyle/>
          <a:p>
            <a:r>
              <a:rPr lang="en-US" dirty="0" smtClean="0"/>
              <a:t>WHAT SERVICES DOES IT COVER?</a:t>
            </a:r>
            <a:endParaRPr lang="en-US" dirty="0"/>
          </a:p>
          <a:p>
            <a:r>
              <a:rPr lang="en-US" dirty="0" smtClean="0"/>
              <a:t>PERSONAL </a:t>
            </a:r>
            <a:r>
              <a:rPr lang="en-US" dirty="0" smtClean="0"/>
              <a:t>CARE/HOMEMAKING</a:t>
            </a:r>
            <a:endParaRPr lang="en-US" dirty="0" smtClean="0"/>
          </a:p>
          <a:p>
            <a:r>
              <a:rPr lang="en-US" dirty="0" smtClean="0"/>
              <a:t>HOME DELIVERED MEALS</a:t>
            </a:r>
          </a:p>
          <a:p>
            <a:r>
              <a:rPr lang="en-US" dirty="0" smtClean="0"/>
              <a:t>EMERGENCY RESPONSE SYSTEM</a:t>
            </a:r>
          </a:p>
          <a:p>
            <a:r>
              <a:rPr lang="en-US" dirty="0" smtClean="0"/>
              <a:t>HOME MODIFICATION</a:t>
            </a:r>
          </a:p>
          <a:p>
            <a:r>
              <a:rPr lang="en-US" dirty="0" smtClean="0"/>
              <a:t>VEHICLE MODIFICATION</a:t>
            </a:r>
          </a:p>
          <a:p>
            <a:r>
              <a:rPr lang="en-US" dirty="0" smtClean="0"/>
              <a:t>DURABLE MEDICAL EQUIPMENT</a:t>
            </a:r>
          </a:p>
          <a:p>
            <a:r>
              <a:rPr lang="en-US" dirty="0" smtClean="0"/>
              <a:t>STATE PLAN MEDICAID PAYS </a:t>
            </a:r>
            <a:r>
              <a:rPr lang="en-US" dirty="0" smtClean="0"/>
              <a:t>FIRST</a:t>
            </a:r>
          </a:p>
          <a:p>
            <a:pPr marL="0" indent="0">
              <a:buNone/>
            </a:pPr>
            <a:endParaRPr lang="en-US" dirty="0"/>
          </a:p>
        </p:txBody>
      </p:sp>
    </p:spTree>
    <p:extLst>
      <p:ext uri="{BB962C8B-B14F-4D97-AF65-F5344CB8AC3E}">
        <p14:creationId xmlns:p14="http://schemas.microsoft.com/office/powerpoint/2010/main" val="3837041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OHCW</a:t>
            </a:r>
            <a:endParaRPr lang="en-US" dirty="0"/>
          </a:p>
        </p:txBody>
      </p:sp>
      <p:sp>
        <p:nvSpPr>
          <p:cNvPr id="3" name="Content Placeholder 2"/>
          <p:cNvSpPr>
            <a:spLocks noGrp="1"/>
          </p:cNvSpPr>
          <p:nvPr>
            <p:ph sz="half" idx="1"/>
          </p:nvPr>
        </p:nvSpPr>
        <p:spPr/>
        <p:txBody>
          <a:bodyPr>
            <a:normAutofit/>
          </a:bodyPr>
          <a:lstStyle/>
          <a:p>
            <a:r>
              <a:rPr lang="en-US" dirty="0" smtClean="0"/>
              <a:t>WHO IS ELIGIBLE?</a:t>
            </a:r>
          </a:p>
          <a:p>
            <a:r>
              <a:rPr lang="en-US" dirty="0" smtClean="0"/>
              <a:t>UNDER AGE 60,</a:t>
            </a:r>
          </a:p>
          <a:p>
            <a:r>
              <a:rPr lang="en-US" dirty="0" smtClean="0"/>
              <a:t>INTERMEDIATE OR SKILLED LEVEL OF CARE, MUST HAVE SKILLED LEVEL OF CARE IF PART OF DODD.</a:t>
            </a:r>
          </a:p>
          <a:p>
            <a:r>
              <a:rPr lang="en-US" dirty="0" smtClean="0"/>
              <a:t>RESIDES IN THE COMMUNITY</a:t>
            </a:r>
          </a:p>
          <a:p>
            <a:r>
              <a:rPr lang="en-US" dirty="0" smtClean="0"/>
              <a:t>HAS A WAIVER NEED BEYOND WHAT MEDICAID STATE PLAN PROVIDES</a:t>
            </a:r>
          </a:p>
          <a:p>
            <a:r>
              <a:rPr lang="en-US" dirty="0" smtClean="0"/>
              <a:t>MEDICAID ELIGIBLE</a:t>
            </a:r>
          </a:p>
          <a:p>
            <a:endParaRPr lang="en-US" dirty="0"/>
          </a:p>
        </p:txBody>
      </p:sp>
      <p:sp>
        <p:nvSpPr>
          <p:cNvPr id="4" name="Content Placeholder 3"/>
          <p:cNvSpPr>
            <a:spLocks noGrp="1"/>
          </p:cNvSpPr>
          <p:nvPr>
            <p:ph sz="half" idx="2"/>
          </p:nvPr>
        </p:nvSpPr>
        <p:spPr/>
        <p:txBody>
          <a:bodyPr>
            <a:normAutofit/>
          </a:bodyPr>
          <a:lstStyle/>
          <a:p>
            <a:r>
              <a:rPr lang="en-US" dirty="0" smtClean="0"/>
              <a:t>WHO IS NOT ELIGIBLE?</a:t>
            </a:r>
          </a:p>
          <a:p>
            <a:r>
              <a:rPr lang="en-US" dirty="0" smtClean="0"/>
              <a:t>SERVICES CAN BE MET BY STATE PLAN (CORE OR BASE MEDICAID)</a:t>
            </a:r>
          </a:p>
          <a:p>
            <a:pPr lvl="1"/>
            <a:r>
              <a:rPr lang="en-US" dirty="0" smtClean="0"/>
              <a:t>LACK OF STAFFING DOES NOT MAKE YOU ELIGIBLE.</a:t>
            </a:r>
          </a:p>
          <a:p>
            <a:r>
              <a:rPr lang="en-US" dirty="0" smtClean="0"/>
              <a:t>DOESN’T QUALIFY FOR MEDICAID.</a:t>
            </a:r>
          </a:p>
          <a:p>
            <a:r>
              <a:rPr lang="en-US" dirty="0" smtClean="0"/>
              <a:t>NEEDS A “RULE-OUT” FROM DODD OR HAVE A SKILLED LEVEL OF CARE.</a:t>
            </a:r>
          </a:p>
          <a:p>
            <a:pPr lvl="1"/>
            <a:r>
              <a:rPr lang="en-US" dirty="0" smtClean="0"/>
              <a:t>SKILLED NURSING 7 DAYS A WEEK OR THERAPY 5 DAYS A WEEK PLUS AN UNSTABLE CONDITION</a:t>
            </a:r>
          </a:p>
          <a:p>
            <a:endParaRPr lang="en-US" dirty="0" smtClean="0"/>
          </a:p>
          <a:p>
            <a:pPr lvl="1"/>
            <a:endParaRPr lang="en-US" dirty="0"/>
          </a:p>
        </p:txBody>
      </p:sp>
    </p:spTree>
    <p:extLst>
      <p:ext uri="{BB962C8B-B14F-4D97-AF65-F5344CB8AC3E}">
        <p14:creationId xmlns:p14="http://schemas.microsoft.com/office/powerpoint/2010/main" val="107347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STATE PLAN</a:t>
            </a:r>
            <a:endParaRPr lang="en-US" dirty="0"/>
          </a:p>
        </p:txBody>
      </p:sp>
      <p:sp>
        <p:nvSpPr>
          <p:cNvPr id="4" name="Content Placeholder 3"/>
          <p:cNvSpPr>
            <a:spLocks noGrp="1"/>
          </p:cNvSpPr>
          <p:nvPr>
            <p:ph sz="half" idx="1"/>
          </p:nvPr>
        </p:nvSpPr>
        <p:spPr/>
        <p:txBody>
          <a:bodyPr/>
          <a:lstStyle/>
          <a:p>
            <a:r>
              <a:rPr lang="en-US" dirty="0" smtClean="0"/>
              <a:t>14 HOURS A WEEK OF SKILLED NURSING/AIDE</a:t>
            </a:r>
          </a:p>
          <a:p>
            <a:r>
              <a:rPr lang="en-US" dirty="0" smtClean="0"/>
              <a:t>PRIOR AUTH: 28 HOURS</a:t>
            </a:r>
          </a:p>
          <a:p>
            <a:r>
              <a:rPr lang="en-US" dirty="0" smtClean="0"/>
              <a:t>CHILDREN WITH PRIOR AUTH CAN HAVE MORE</a:t>
            </a:r>
          </a:p>
          <a:p>
            <a:r>
              <a:rPr lang="en-US" dirty="0" smtClean="0"/>
              <a:t>MORE HOURS AFTER </a:t>
            </a:r>
            <a:r>
              <a:rPr lang="en-US" dirty="0" smtClean="0"/>
              <a:t>HOSPITALIZATION</a:t>
            </a:r>
          </a:p>
          <a:p>
            <a:r>
              <a:rPr lang="en-US" dirty="0" smtClean="0"/>
              <a:t>NON-PARENT/ NOT LG/NOT AR FAMILY CAN BE PAID CAREGIVER</a:t>
            </a:r>
            <a:endParaRPr lang="en-US" dirty="0" smtClean="0"/>
          </a:p>
          <a:p>
            <a:endParaRPr lang="en-US" dirty="0"/>
          </a:p>
        </p:txBody>
      </p:sp>
      <p:sp>
        <p:nvSpPr>
          <p:cNvPr id="5" name="Content Placeholder 4"/>
          <p:cNvSpPr>
            <a:spLocks noGrp="1"/>
          </p:cNvSpPr>
          <p:nvPr>
            <p:ph sz="half" idx="2"/>
          </p:nvPr>
        </p:nvSpPr>
        <p:spPr/>
        <p:txBody>
          <a:bodyPr/>
          <a:lstStyle/>
          <a:p>
            <a:pPr marL="457200" lvl="1" indent="0">
              <a:buNone/>
            </a:pPr>
            <a:r>
              <a:rPr lang="en-US" dirty="0" smtClean="0"/>
              <a:t>WHAT STATE PLAN DOESN’T COVER</a:t>
            </a:r>
          </a:p>
          <a:p>
            <a:pPr lvl="1"/>
            <a:r>
              <a:rPr lang="en-US" dirty="0"/>
              <a:t>	</a:t>
            </a:r>
            <a:r>
              <a:rPr lang="en-US" dirty="0" smtClean="0"/>
              <a:t>RESPITE CARE</a:t>
            </a:r>
          </a:p>
          <a:p>
            <a:pPr lvl="1"/>
            <a:r>
              <a:rPr lang="en-US" dirty="0"/>
              <a:t>	</a:t>
            </a:r>
            <a:r>
              <a:rPr lang="en-US" dirty="0" smtClean="0"/>
              <a:t>HOMEMAKING ONLY (COVERS 	HOMEMAKING INCIDENTAL TO 	THE PERSONAL CARE)</a:t>
            </a:r>
            <a:endParaRPr lang="en-US" dirty="0"/>
          </a:p>
          <a:p>
            <a:pPr lvl="1"/>
            <a:r>
              <a:rPr lang="en-US" dirty="0"/>
              <a:t> </a:t>
            </a:r>
            <a:r>
              <a:rPr lang="en-US" dirty="0" smtClean="0"/>
              <a:t>    HABILIATATIVE CARE</a:t>
            </a:r>
          </a:p>
        </p:txBody>
      </p:sp>
    </p:spTree>
    <p:extLst>
      <p:ext uri="{BB962C8B-B14F-4D97-AF65-F5344CB8AC3E}">
        <p14:creationId xmlns:p14="http://schemas.microsoft.com/office/powerpoint/2010/main" val="547202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PRIVATE DUTY NURSING</a:t>
            </a:r>
            <a:endParaRPr lang="en-US" dirty="0"/>
          </a:p>
        </p:txBody>
      </p:sp>
      <p:sp>
        <p:nvSpPr>
          <p:cNvPr id="3" name="Content Placeholder 2"/>
          <p:cNvSpPr>
            <a:spLocks noGrp="1"/>
          </p:cNvSpPr>
          <p:nvPr>
            <p:ph sz="half" idx="1"/>
          </p:nvPr>
        </p:nvSpPr>
        <p:spPr/>
        <p:txBody>
          <a:bodyPr/>
          <a:lstStyle/>
          <a:p>
            <a:r>
              <a:rPr lang="en-US" dirty="0"/>
              <a:t>PRIVATE DUTY NURSING</a:t>
            </a:r>
          </a:p>
          <a:p>
            <a:pPr lvl="1"/>
            <a:r>
              <a:rPr lang="en-US" dirty="0"/>
              <a:t>MEDICAL NECESSITY</a:t>
            </a:r>
          </a:p>
          <a:p>
            <a:pPr lvl="1"/>
            <a:r>
              <a:rPr lang="en-US" dirty="0"/>
              <a:t>APPLICATION </a:t>
            </a:r>
          </a:p>
          <a:p>
            <a:pPr lvl="1"/>
            <a:r>
              <a:rPr lang="en-US" dirty="0"/>
              <a:t>SKILL NEEDS </a:t>
            </a:r>
            <a:r>
              <a:rPr lang="en-US" dirty="0" smtClean="0"/>
              <a:t>FORM</a:t>
            </a:r>
          </a:p>
          <a:p>
            <a:pPr lvl="1"/>
            <a:r>
              <a:rPr lang="en-US" dirty="0" smtClean="0"/>
              <a:t>Prior Authorization required</a:t>
            </a:r>
            <a:endParaRPr lang="en-US" dirty="0"/>
          </a:p>
          <a:p>
            <a:r>
              <a:rPr lang="en-US" dirty="0" smtClean="0"/>
              <a:t>Services typically are for ventilators, tube feedings, suctioning.</a:t>
            </a:r>
            <a:endParaRPr lang="en-US" dirty="0"/>
          </a:p>
        </p:txBody>
      </p:sp>
      <p:sp>
        <p:nvSpPr>
          <p:cNvPr id="4" name="Content Placeholder 3"/>
          <p:cNvSpPr>
            <a:spLocks noGrp="1"/>
          </p:cNvSpPr>
          <p:nvPr>
            <p:ph sz="half" idx="2"/>
          </p:nvPr>
        </p:nvSpPr>
        <p:spPr/>
        <p:txBody>
          <a:bodyPr/>
          <a:lstStyle/>
          <a:p>
            <a:r>
              <a:rPr lang="en-US" dirty="0" smtClean="0"/>
              <a:t>More than 4 hours at a time but less than 12 hours</a:t>
            </a:r>
            <a:endParaRPr lang="en-US" dirty="0"/>
          </a:p>
        </p:txBody>
      </p:sp>
    </p:spTree>
    <p:extLst>
      <p:ext uri="{BB962C8B-B14F-4D97-AF65-F5344CB8AC3E}">
        <p14:creationId xmlns:p14="http://schemas.microsoft.com/office/powerpoint/2010/main" val="3626282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Healthchek</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err="1" smtClean="0"/>
              <a:t>Healthchek</a:t>
            </a:r>
            <a:r>
              <a:rPr lang="en-US" dirty="0" smtClean="0"/>
              <a:t> is the children’s health component of Medicaid for children under age 21. </a:t>
            </a:r>
          </a:p>
          <a:p>
            <a:r>
              <a:rPr lang="en-US" dirty="0" smtClean="0"/>
              <a:t>Under </a:t>
            </a:r>
            <a:r>
              <a:rPr lang="en-US" dirty="0" err="1" smtClean="0"/>
              <a:t>Healthchek</a:t>
            </a:r>
            <a:r>
              <a:rPr lang="en-US" dirty="0" smtClean="0"/>
              <a:t>, your child can receive medically necessary services or equipment that would be covered by federal Medicaid whether or not the service is covered by Ohio's Medicaid plan for adults. Also, </a:t>
            </a:r>
            <a:r>
              <a:rPr lang="en-US" b="1" dirty="0" smtClean="0"/>
              <a:t>your child can get more of a certain service than would be provided to adults</a:t>
            </a:r>
            <a:r>
              <a:rPr lang="en-US" dirty="0" smtClean="0"/>
              <a:t>. For example, a child could get more physical therapy than an adult would get if the added therapy is medically necessary for the child. Children also can get more dental care than adults. </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Once your child is enrolled in Ohio Medicaid, he or she can receive </a:t>
            </a:r>
            <a:r>
              <a:rPr lang="en-US" dirty="0" err="1" smtClean="0"/>
              <a:t>Healthchek</a:t>
            </a:r>
            <a:r>
              <a:rPr lang="en-US" dirty="0" smtClean="0"/>
              <a:t> services. Ask the </a:t>
            </a:r>
            <a:r>
              <a:rPr lang="en-US" dirty="0" err="1" smtClean="0"/>
              <a:t>Healthchek</a:t>
            </a:r>
            <a:r>
              <a:rPr lang="en-US" dirty="0" smtClean="0"/>
              <a:t> Coordinator at your County Department of Job and Family Services’ (CDJFS) for more information about </a:t>
            </a:r>
            <a:r>
              <a:rPr lang="en-US" dirty="0" err="1" smtClean="0"/>
              <a:t>Healthchek</a:t>
            </a:r>
            <a:r>
              <a:rPr lang="en-US" dirty="0" smtClean="0"/>
              <a:t> services. A list of county </a:t>
            </a:r>
            <a:r>
              <a:rPr lang="en-US" dirty="0" err="1" smtClean="0"/>
              <a:t>Healthchek</a:t>
            </a:r>
            <a:r>
              <a:rPr lang="en-US" dirty="0" smtClean="0"/>
              <a:t> Coordinators can be found at: http://medicaid.ohio.gov/Portals/0/For%20Ohioans/Programs/countycoordinators.pdf</a:t>
            </a:r>
            <a:endParaRPr lang="en-US" dirty="0"/>
          </a:p>
        </p:txBody>
      </p:sp>
    </p:spTree>
    <p:extLst>
      <p:ext uri="{BB962C8B-B14F-4D97-AF65-F5344CB8AC3E}">
        <p14:creationId xmlns:p14="http://schemas.microsoft.com/office/powerpoint/2010/main" val="164376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CMH (BCMH) </a:t>
            </a:r>
            <a:br>
              <a:rPr lang="en-US" dirty="0" smtClean="0"/>
            </a:br>
            <a:r>
              <a:rPr lang="en-US" dirty="0" smtClean="0"/>
              <a:t>CHILDREN WITH MEDICAL HANDICAPS</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a:hlinkClick r:id="rId3"/>
              </a:rPr>
              <a:t>https://</a:t>
            </a:r>
            <a:r>
              <a:rPr lang="en-US" dirty="0" smtClean="0">
                <a:hlinkClick r:id="rId3"/>
              </a:rPr>
              <a:t>odh.ohio.gov/wps/portal/gov/odh/know-our-programs/children-with-medical-handicaps/questions</a:t>
            </a:r>
            <a:endParaRPr lang="en-US" dirty="0" smtClean="0"/>
          </a:p>
          <a:p>
            <a:endParaRPr lang="en-US" dirty="0"/>
          </a:p>
          <a:p>
            <a:r>
              <a:rPr lang="en-US" dirty="0"/>
              <a:t> CMH links families of children with special health care needs to a network of quality providers and helps families obtain payment for the services their children need</a:t>
            </a:r>
            <a:r>
              <a:rPr lang="en-US" dirty="0" smtClean="0"/>
              <a:t>.</a:t>
            </a:r>
          </a:p>
          <a:p>
            <a:r>
              <a:rPr lang="en-US" dirty="0"/>
              <a:t>CMH is a state-administered program that operates within ODH. </a:t>
            </a:r>
            <a:endParaRPr lang="en-US" dirty="0" smtClean="0"/>
          </a:p>
          <a:p>
            <a:r>
              <a:rPr lang="en-US" dirty="0"/>
              <a:t>For diagnostic services, there is no income eligibility required.  For treatment services, families must meet CMH income guidelines. </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a:t>The Children with Medical Handicaps Program (CMH) has three core programs for children with special health care needs:</a:t>
            </a:r>
            <a:br>
              <a:rPr lang="en-US" dirty="0"/>
            </a:br>
            <a:r>
              <a:rPr lang="en-US" dirty="0"/>
              <a:t>· </a:t>
            </a:r>
            <a:r>
              <a:rPr lang="en-US" u="sng" dirty="0">
                <a:hlinkClick r:id="rId4" tooltip="Diagnostic Program"/>
              </a:rPr>
              <a:t>Diagnostic</a:t>
            </a:r>
            <a:r>
              <a:rPr lang="en-US" dirty="0"/>
              <a:t/>
            </a:r>
            <a:br>
              <a:rPr lang="en-US" dirty="0"/>
            </a:br>
            <a:r>
              <a:rPr lang="en-US" dirty="0"/>
              <a:t>· </a:t>
            </a:r>
            <a:r>
              <a:rPr lang="en-US" u="sng" dirty="0">
                <a:hlinkClick r:id="rId5" tooltip="Treatment Program"/>
              </a:rPr>
              <a:t>Treatment</a:t>
            </a:r>
            <a:r>
              <a:rPr lang="en-US" dirty="0"/>
              <a:t/>
            </a:r>
            <a:br>
              <a:rPr lang="en-US" dirty="0"/>
            </a:br>
            <a:r>
              <a:rPr lang="en-US" dirty="0"/>
              <a:t>· </a:t>
            </a:r>
            <a:r>
              <a:rPr lang="en-US" u="sng" dirty="0">
                <a:hlinkClick r:id="rId6" tooltip="Service Coordination"/>
              </a:rPr>
              <a:t>Service coordination</a:t>
            </a:r>
            <a:endParaRPr lang="en-US" dirty="0"/>
          </a:p>
          <a:p>
            <a:r>
              <a:rPr lang="en-US" dirty="0"/>
              <a:t>Each program requires medical and/or financial criteria to be met before a child/adult can be eligible to </a:t>
            </a:r>
            <a:r>
              <a:rPr lang="en-US" dirty="0" smtClean="0"/>
              <a:t>receive </a:t>
            </a:r>
            <a:r>
              <a:rPr lang="en-US" dirty="0"/>
              <a:t>CMH services</a:t>
            </a:r>
            <a:r>
              <a:rPr lang="en-US" dirty="0" smtClean="0"/>
              <a:t>.</a:t>
            </a:r>
          </a:p>
          <a:p>
            <a:r>
              <a:rPr lang="en-US" dirty="0"/>
              <a:t>CMH does not pay for in-home nursing services. </a:t>
            </a:r>
          </a:p>
        </p:txBody>
      </p:sp>
    </p:spTree>
    <p:extLst>
      <p:ext uri="{BB962C8B-B14F-4D97-AF65-F5344CB8AC3E}">
        <p14:creationId xmlns:p14="http://schemas.microsoft.com/office/powerpoint/2010/main" val="28685051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615</TotalTime>
  <Words>847</Words>
  <Application>Microsoft Office PowerPoint</Application>
  <PresentationFormat>Widescreen</PresentationFormat>
  <Paragraphs>80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AREA OFFICE ON AGING OF NORTHWESTERN OHIO, INC.</vt:lpstr>
      <vt:lpstr>OHCW</vt:lpstr>
      <vt:lpstr>OHCW</vt:lpstr>
      <vt:lpstr>STATE PLAN</vt:lpstr>
      <vt:lpstr>PRIVATE DUTY NURSING</vt:lpstr>
      <vt:lpstr>Healthchek</vt:lpstr>
      <vt:lpstr>CMH (BCMH)  CHILDREN WITH MEDICAL HANDICAPS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OHCW</dc:title>
  <dc:creator>Jayne Wagner</dc:creator>
  <cp:lastModifiedBy>Jayne Wagner</cp:lastModifiedBy>
  <cp:revision>15</cp:revision>
  <dcterms:created xsi:type="dcterms:W3CDTF">2021-01-14T22:32:08Z</dcterms:created>
  <dcterms:modified xsi:type="dcterms:W3CDTF">2021-01-15T20:56:22Z</dcterms:modified>
</cp:coreProperties>
</file>