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084aa9af2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2084aa9af2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845b4fc64c_0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2845b4fc64c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845b4fc64c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g2845b4fc64c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845b4fc64c_0_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2845b4fc64c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845b4fc64c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g2845b4fc64c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845b4fc64c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2845b4fc64c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45b4fc64c_0_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2845b4fc64c_0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5f12dc7781_0_3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g25f12dc7781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5f12dc7781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g25f12dc7781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84360f18c6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284360f18c6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84360f18c6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g284360f18c6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84360f18c6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g284360f18c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84360f18c6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g284360f18c6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845b4fc64c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g2845b4fc64c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845b4fc64c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g2845b4fc64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845b4fc64c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g2845b4fc64c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6C9E7"/>
              </a:buClr>
              <a:buSzPts val="3200"/>
              <a:buFont typeface="Arial"/>
              <a:buNone/>
              <a:defRPr sz="3200" cap="none">
                <a:solidFill>
                  <a:srgbClr val="06C9E7"/>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2" name="Google Shape;52;p1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rmAutofit/>
          </a:bodyPr>
          <a:lstStyle>
            <a:lvl1pPr marL="457200" lvl="0" indent="-431800" algn="l" rtl="0">
              <a:lnSpc>
                <a:spcPct val="100000"/>
              </a:lnSpc>
              <a:spcBef>
                <a:spcPts val="640"/>
              </a:spcBef>
              <a:spcAft>
                <a:spcPts val="0"/>
              </a:spcAft>
              <a:buClr>
                <a:srgbClr val="FFFFFF"/>
              </a:buClr>
              <a:buSzPts val="3200"/>
              <a:buChar char="•"/>
              <a:defRPr>
                <a:solidFill>
                  <a:srgbClr val="FFFFFF"/>
                </a:solidFill>
                <a:latin typeface="Arial"/>
                <a:ea typeface="Arial"/>
                <a:cs typeface="Arial"/>
                <a:sym typeface="Arial"/>
              </a:defRPr>
            </a:lvl1pPr>
            <a:lvl2pPr marL="914400" lvl="1" indent="-406400" algn="l" rtl="0">
              <a:lnSpc>
                <a:spcPct val="100000"/>
              </a:lnSpc>
              <a:spcBef>
                <a:spcPts val="560"/>
              </a:spcBef>
              <a:spcAft>
                <a:spcPts val="0"/>
              </a:spcAft>
              <a:buClr>
                <a:srgbClr val="FFFFFF"/>
              </a:buClr>
              <a:buSzPts val="2800"/>
              <a:buChar char="–"/>
              <a:defRPr>
                <a:solidFill>
                  <a:srgbClr val="FFFFFF"/>
                </a:solidFill>
                <a:latin typeface="Arial"/>
                <a:ea typeface="Arial"/>
                <a:cs typeface="Arial"/>
                <a:sym typeface="Arial"/>
              </a:defRPr>
            </a:lvl2pPr>
            <a:lvl3pPr marL="1371600" lvl="2" indent="-381000" algn="l" rtl="0">
              <a:lnSpc>
                <a:spcPct val="100000"/>
              </a:lnSpc>
              <a:spcBef>
                <a:spcPts val="480"/>
              </a:spcBef>
              <a:spcAft>
                <a:spcPts val="0"/>
              </a:spcAft>
              <a:buClr>
                <a:srgbClr val="FFFFFF"/>
              </a:buClr>
              <a:buSzPts val="2400"/>
              <a:buChar char="•"/>
              <a:defRPr>
                <a:solidFill>
                  <a:srgbClr val="FFFFFF"/>
                </a:solidFill>
                <a:latin typeface="Arial"/>
                <a:ea typeface="Arial"/>
                <a:cs typeface="Arial"/>
                <a:sym typeface="Arial"/>
              </a:defRPr>
            </a:lvl3pPr>
            <a:lvl4pPr marL="1828800" lvl="3" indent="-355600" algn="l" rtl="0">
              <a:lnSpc>
                <a:spcPct val="100000"/>
              </a:lnSpc>
              <a:spcBef>
                <a:spcPts val="400"/>
              </a:spcBef>
              <a:spcAft>
                <a:spcPts val="0"/>
              </a:spcAft>
              <a:buClr>
                <a:srgbClr val="FFFFFF"/>
              </a:buClr>
              <a:buSzPts val="2000"/>
              <a:buChar char="–"/>
              <a:defRPr>
                <a:solidFill>
                  <a:srgbClr val="FFFFFF"/>
                </a:solidFill>
                <a:latin typeface="Arial"/>
                <a:ea typeface="Arial"/>
                <a:cs typeface="Arial"/>
                <a:sym typeface="Arial"/>
              </a:defRPr>
            </a:lvl4pPr>
            <a:lvl5pPr marL="2286000" lvl="4" indent="-355600" algn="l" rtl="0">
              <a:lnSpc>
                <a:spcPct val="100000"/>
              </a:lnSpc>
              <a:spcBef>
                <a:spcPts val="400"/>
              </a:spcBef>
              <a:spcAft>
                <a:spcPts val="0"/>
              </a:spcAft>
              <a:buClr>
                <a:srgbClr val="FFFFFF"/>
              </a:buClr>
              <a:buSzPts val="2000"/>
              <a:buChar char="»"/>
              <a:defRPr>
                <a:solidFill>
                  <a:srgbClr val="FFFFFF"/>
                </a:solidFill>
                <a:latin typeface="Arial"/>
                <a:ea typeface="Arial"/>
                <a:cs typeface="Arial"/>
                <a:sym typeface="Arial"/>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53" name="Google Shape;53;p13"/>
          <p:cNvSpPr txBox="1">
            <a:spLocks noGrp="1"/>
          </p:cNvSpPr>
          <p:nvPr>
            <p:ph type="dt" idx="10"/>
          </p:nvPr>
        </p:nvSpPr>
        <p:spPr>
          <a:xfrm>
            <a:off x="457200" y="4869656"/>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i="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124200" y="4869656"/>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553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cxnSp>
        <p:nvCxnSpPr>
          <p:cNvPr id="56" name="Google Shape;56;p13"/>
          <p:cNvCxnSpPr/>
          <p:nvPr/>
        </p:nvCxnSpPr>
        <p:spPr>
          <a:xfrm>
            <a:off x="533400" y="914400"/>
            <a:ext cx="8153400" cy="1200"/>
          </a:xfrm>
          <a:prstGeom prst="straightConnector1">
            <a:avLst/>
          </a:prstGeom>
          <a:noFill/>
          <a:ln w="25400" cap="flat" cmpd="sng">
            <a:solidFill>
              <a:srgbClr val="00BDE3"/>
            </a:solidFill>
            <a:prstDash val="solid"/>
            <a:round/>
            <a:headEnd type="none" w="sm" len="sm"/>
            <a:tailEnd type="none" w="sm" len="sm"/>
          </a:ln>
          <a:effectLst>
            <a:outerShdw blurRad="40000" dist="20000" dir="5400000" rotWithShape="0">
              <a:srgbClr val="000000">
                <a:alpha val="37250"/>
              </a:srgbClr>
            </a:outerShdw>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311700" y="2029600"/>
            <a:ext cx="8520600" cy="22545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None/>
            </a:pPr>
            <a:r>
              <a:rPr lang="en" sz="3333" b="1">
                <a:solidFill>
                  <a:srgbClr val="06C9E7"/>
                </a:solidFill>
              </a:rPr>
              <a:t>Communicating Without Barriers: Empowering ADA Compliance through Effective Communication</a:t>
            </a:r>
            <a:endParaRPr sz="3333" b="1">
              <a:solidFill>
                <a:srgbClr val="06C9E7"/>
              </a:solidFill>
            </a:endParaRPr>
          </a:p>
          <a:p>
            <a:pPr marL="0" lvl="0" indent="0" algn="ctr" rtl="0">
              <a:lnSpc>
                <a:spcPct val="100000"/>
              </a:lnSpc>
              <a:spcBef>
                <a:spcPts val="0"/>
              </a:spcBef>
              <a:spcAft>
                <a:spcPts val="0"/>
              </a:spcAft>
              <a:buClr>
                <a:srgbClr val="06C9E7"/>
              </a:buClr>
              <a:buSzPct val="100000"/>
              <a:buFont typeface="Arial"/>
              <a:buNone/>
            </a:pPr>
            <a:endParaRPr sz="6000" b="1">
              <a:solidFill>
                <a:srgbClr val="06C9E7"/>
              </a:solidFill>
            </a:endParaRPr>
          </a:p>
        </p:txBody>
      </p:sp>
      <p:sp>
        <p:nvSpPr>
          <p:cNvPr id="62" name="Google Shape;62;p14"/>
          <p:cNvSpPr txBox="1">
            <a:spLocks noGrp="1"/>
          </p:cNvSpPr>
          <p:nvPr>
            <p:ph type="subTitle" idx="1"/>
          </p:nvPr>
        </p:nvSpPr>
        <p:spPr>
          <a:xfrm>
            <a:off x="311700" y="3800744"/>
            <a:ext cx="8520600" cy="594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lt1"/>
              </a:buClr>
              <a:buSzPts val="3200"/>
              <a:buNone/>
            </a:pPr>
            <a:r>
              <a:rPr lang="en">
                <a:solidFill>
                  <a:schemeClr val="accent6"/>
                </a:solidFill>
              </a:rPr>
              <a:t>THE ABILITY CENTER - October 6, 2023</a:t>
            </a:r>
            <a:endParaRPr>
              <a:solidFill>
                <a:schemeClr val="accent6"/>
              </a:solidFill>
            </a:endParaRPr>
          </a:p>
        </p:txBody>
      </p:sp>
      <p:pic>
        <p:nvPicPr>
          <p:cNvPr id="63" name="Google Shape;63;p14"/>
          <p:cNvPicPr preferRelativeResize="0"/>
          <p:nvPr/>
        </p:nvPicPr>
        <p:blipFill>
          <a:blip r:embed="rId3">
            <a:alphaModFix/>
          </a:blip>
          <a:stretch>
            <a:fillRect/>
          </a:stretch>
        </p:blipFill>
        <p:spPr>
          <a:xfrm>
            <a:off x="3828875" y="271075"/>
            <a:ext cx="1641551" cy="16415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ADA - Title III - Effective Communication</a:t>
            </a:r>
            <a:endParaRPr/>
          </a:p>
        </p:txBody>
      </p:sp>
      <p:sp>
        <p:nvSpPr>
          <p:cNvPr id="117" name="Google Shape;117;p23"/>
          <p:cNvSpPr txBox="1"/>
          <p:nvPr/>
        </p:nvSpPr>
        <p:spPr>
          <a:xfrm>
            <a:off x="528650" y="1029700"/>
            <a:ext cx="8193000" cy="50892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1200"/>
              </a:spcBef>
              <a:spcAft>
                <a:spcPts val="0"/>
              </a:spcAft>
              <a:buNone/>
            </a:pPr>
            <a:r>
              <a:rPr lang="en" sz="1600" b="1">
                <a:solidFill>
                  <a:schemeClr val="dk1"/>
                </a:solidFill>
              </a:rPr>
              <a:t>Title III: A public accommodation shall furnish appropriate auxiliary aids and services where necessary to ensure effective communication with individuals with disabilities. This includes an obligation to provide effective communication to companions who are individuals with disabilities.</a:t>
            </a:r>
            <a:endParaRPr sz="1600" b="1">
              <a:solidFill>
                <a:schemeClr val="dk1"/>
              </a:solidFill>
            </a:endParaRPr>
          </a:p>
          <a:p>
            <a:pPr marL="0" lvl="0" indent="0" algn="l" rtl="0">
              <a:lnSpc>
                <a:spcPct val="100000"/>
              </a:lnSpc>
              <a:spcBef>
                <a:spcPts val="1200"/>
              </a:spcBef>
              <a:spcAft>
                <a:spcPts val="0"/>
              </a:spcAft>
              <a:buNone/>
            </a:pPr>
            <a:r>
              <a:rPr lang="en" sz="1600" b="1">
                <a:solidFill>
                  <a:schemeClr val="dk1"/>
                </a:solidFill>
              </a:rPr>
              <a:t>The type of auxiliary aid or service necessary to ensure effective communication will vary in accordance with the method of communication used by the individual; the nature, length, and complexity of the communication involved; and the context in which the communication is taking place. </a:t>
            </a:r>
            <a:r>
              <a:rPr lang="en" sz="1600" b="1">
                <a:solidFill>
                  <a:srgbClr val="FFFF00"/>
                </a:solidFill>
              </a:rPr>
              <a:t>A public accommodation should consult with individuals with disabilities whenever possible to determine what type of auxiliary aid is needed to ensure effective communication</a:t>
            </a:r>
            <a:r>
              <a:rPr lang="en" sz="1600" b="1">
                <a:solidFill>
                  <a:schemeClr val="dk1"/>
                </a:solidFill>
              </a:rPr>
              <a:t>, but the ultimate decision as to what measures to take rests with the public accommodation, provided that the method chosen results in effective communication. In order to be effective, auxiliary aids and services must be provided in accessible formats, in a timely manner, and in such a way as to protect the privacy and independence of the individual with a disability.</a:t>
            </a:r>
            <a:endParaRPr sz="1600" b="1">
              <a:solidFill>
                <a:schemeClr val="dk1"/>
              </a:solidFill>
            </a:endParaRPr>
          </a:p>
          <a:p>
            <a:pPr marL="0" lvl="0" indent="0" algn="l" rtl="0">
              <a:lnSpc>
                <a:spcPct val="162500"/>
              </a:lnSpc>
              <a:spcBef>
                <a:spcPts val="1200"/>
              </a:spcBef>
              <a:spcAft>
                <a:spcPts val="0"/>
              </a:spcAft>
              <a:buNone/>
            </a:pPr>
            <a:endParaRPr sz="1700" b="1">
              <a:solidFill>
                <a:schemeClr val="dk1"/>
              </a:solidFill>
              <a:latin typeface="Roboto"/>
              <a:ea typeface="Roboto"/>
              <a:cs typeface="Roboto"/>
              <a:sym typeface="Roboto"/>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ACA - Section 1557 - Effective Comm</a:t>
            </a:r>
            <a:endParaRPr/>
          </a:p>
        </p:txBody>
      </p:sp>
      <p:sp>
        <p:nvSpPr>
          <p:cNvPr id="123" name="Google Shape;123;p24"/>
          <p:cNvSpPr txBox="1"/>
          <p:nvPr/>
        </p:nvSpPr>
        <p:spPr>
          <a:xfrm>
            <a:off x="376250" y="1029700"/>
            <a:ext cx="8445600" cy="5027400"/>
          </a:xfrm>
          <a:prstGeom prst="rect">
            <a:avLst/>
          </a:prstGeom>
          <a:noFill/>
          <a:ln>
            <a:noFill/>
          </a:ln>
        </p:spPr>
        <p:txBody>
          <a:bodyPr spcFirstLastPara="1" wrap="square" lIns="91425" tIns="91425" rIns="91425" bIns="91425" anchor="t" anchorCtr="0">
            <a:spAutoFit/>
          </a:bodyPr>
          <a:lstStyle/>
          <a:p>
            <a:pPr marL="114300" lvl="0" indent="0" algn="l" rtl="0">
              <a:lnSpc>
                <a:spcPct val="100000"/>
              </a:lnSpc>
              <a:spcBef>
                <a:spcPts val="1200"/>
              </a:spcBef>
              <a:spcAft>
                <a:spcPts val="0"/>
              </a:spcAft>
              <a:buNone/>
            </a:pPr>
            <a:r>
              <a:rPr lang="en" sz="2000" b="1">
                <a:solidFill>
                  <a:schemeClr val="dk1"/>
                </a:solidFill>
              </a:rPr>
              <a:t>Any entity operating or administering a program or activity under this part shall take appropriate steps to ensure that </a:t>
            </a:r>
            <a:r>
              <a:rPr lang="en" sz="2000" b="1">
                <a:solidFill>
                  <a:srgbClr val="FFFF00"/>
                </a:solidFill>
              </a:rPr>
              <a:t>communications with individuals with disabilities are as effective</a:t>
            </a:r>
            <a:r>
              <a:rPr lang="en" sz="2000" b="1">
                <a:solidFill>
                  <a:schemeClr val="dk1"/>
                </a:solidFill>
              </a:rPr>
              <a:t> as communications with others in such programs or activities…</a:t>
            </a:r>
            <a:endParaRPr sz="2000" b="1">
              <a:solidFill>
                <a:schemeClr val="dk1"/>
              </a:solidFill>
            </a:endParaRPr>
          </a:p>
          <a:p>
            <a:pPr marL="114300" lvl="0" indent="0" algn="l" rtl="0">
              <a:lnSpc>
                <a:spcPct val="100000"/>
              </a:lnSpc>
              <a:spcBef>
                <a:spcPts val="1200"/>
              </a:spcBef>
              <a:spcAft>
                <a:spcPts val="0"/>
              </a:spcAft>
              <a:buNone/>
            </a:pPr>
            <a:endParaRPr sz="2000" b="1">
              <a:solidFill>
                <a:schemeClr val="dk1"/>
              </a:solidFill>
            </a:endParaRPr>
          </a:p>
          <a:p>
            <a:pPr marL="114300" lvl="0" indent="0" algn="l" rtl="0">
              <a:lnSpc>
                <a:spcPct val="100000"/>
              </a:lnSpc>
              <a:spcBef>
                <a:spcPts val="1200"/>
              </a:spcBef>
              <a:spcAft>
                <a:spcPts val="0"/>
              </a:spcAft>
              <a:buNone/>
            </a:pPr>
            <a:r>
              <a:rPr lang="en" sz="2000" b="1">
                <a:solidFill>
                  <a:schemeClr val="dk1"/>
                </a:solidFill>
              </a:rPr>
              <a:t>A recipient or State Exchange shall </a:t>
            </a:r>
            <a:r>
              <a:rPr lang="en" sz="2000" b="1">
                <a:solidFill>
                  <a:srgbClr val="FFFF00"/>
                </a:solidFill>
              </a:rPr>
              <a:t>provide appropriate auxiliary aids and services, including interpreters and information in alternate formats</a:t>
            </a:r>
            <a:r>
              <a:rPr lang="en" sz="2000" b="1">
                <a:solidFill>
                  <a:schemeClr val="dk1"/>
                </a:solidFill>
              </a:rPr>
              <a:t>, to individuals with impaired sensory, manual, or speaking skills, where necessary to afford such persons an equal opportunity to benefit from the service in question. </a:t>
            </a:r>
            <a:endParaRPr sz="2000" b="1">
              <a:solidFill>
                <a:schemeClr val="dk1"/>
              </a:solidFill>
            </a:endParaRPr>
          </a:p>
          <a:p>
            <a:pPr marL="0" lvl="0" indent="0" algn="l" rtl="0">
              <a:lnSpc>
                <a:spcPct val="100000"/>
              </a:lnSpc>
              <a:spcBef>
                <a:spcPts val="1200"/>
              </a:spcBef>
              <a:spcAft>
                <a:spcPts val="0"/>
              </a:spcAft>
              <a:buNone/>
            </a:pPr>
            <a:endParaRPr sz="1600" b="1">
              <a:solidFill>
                <a:schemeClr val="dk1"/>
              </a:solidFill>
            </a:endParaRPr>
          </a:p>
          <a:p>
            <a:pPr marL="0" lvl="0" indent="0" algn="l" rtl="0">
              <a:lnSpc>
                <a:spcPct val="162500"/>
              </a:lnSpc>
              <a:spcBef>
                <a:spcPts val="1200"/>
              </a:spcBef>
              <a:spcAft>
                <a:spcPts val="0"/>
              </a:spcAft>
              <a:buNone/>
            </a:pPr>
            <a:endParaRPr sz="1700" b="1">
              <a:solidFill>
                <a:schemeClr val="dk1"/>
              </a:solidFill>
              <a:latin typeface="Roboto"/>
              <a:ea typeface="Roboto"/>
              <a:cs typeface="Roboto"/>
              <a:sym typeface="Roboto"/>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457200" y="267675"/>
            <a:ext cx="8398800" cy="7125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rgbClr val="06C9E7"/>
              </a:buClr>
              <a:buSzPct val="100000"/>
              <a:buFont typeface="Arial"/>
              <a:buNone/>
            </a:pPr>
            <a:r>
              <a:rPr lang="en" b="1"/>
              <a:t>ACA - Section 1557 - Auxiliary Aids &amp; Services</a:t>
            </a:r>
            <a:endParaRPr/>
          </a:p>
        </p:txBody>
      </p:sp>
      <p:sp>
        <p:nvSpPr>
          <p:cNvPr id="129" name="Google Shape;129;p25"/>
          <p:cNvSpPr txBox="1"/>
          <p:nvPr/>
        </p:nvSpPr>
        <p:spPr>
          <a:xfrm>
            <a:off x="457200" y="877300"/>
            <a:ext cx="8549700" cy="4286700"/>
          </a:xfrm>
          <a:prstGeom prst="rect">
            <a:avLst/>
          </a:prstGeom>
          <a:noFill/>
          <a:ln>
            <a:noFill/>
          </a:ln>
        </p:spPr>
        <p:txBody>
          <a:bodyPr spcFirstLastPara="1" wrap="square" lIns="91425" tIns="91425" rIns="91425" bIns="91425" anchor="t" anchorCtr="0">
            <a:spAutoFit/>
          </a:bodyPr>
          <a:lstStyle/>
          <a:p>
            <a:pPr marL="57150" lvl="0" indent="0" algn="l" rtl="0">
              <a:lnSpc>
                <a:spcPct val="115000"/>
              </a:lnSpc>
              <a:spcBef>
                <a:spcPts val="1200"/>
              </a:spcBef>
              <a:spcAft>
                <a:spcPts val="0"/>
              </a:spcAft>
              <a:buNone/>
            </a:pPr>
            <a:r>
              <a:rPr lang="en" sz="1500" b="1">
                <a:solidFill>
                  <a:schemeClr val="dk1"/>
                </a:solidFill>
              </a:rPr>
              <a:t>Interpreters on-site or through video remote interpreting (VRI) services; note takers; real-time computer-aided transcription services; written materials; exchange of written notes; telephone handset amplifiers; assistive listening devices; assistive listening systems; telephones compatible with hearing aids; closed caption decoders; open and closed captioning, including real-time captioning; voice, text, and video-based telecommunication products and systems, text telephones (TTYs), videophones, and captioned telephones, or equally effective telecommunications devices; videotext displays; accessible information and communication technology; or other effective methods of making aurally delivered information available to individuals who are deaf or hard of hearing; and</a:t>
            </a:r>
            <a:endParaRPr sz="1500" b="1">
              <a:solidFill>
                <a:schemeClr val="dk1"/>
              </a:solidFill>
            </a:endParaRPr>
          </a:p>
          <a:p>
            <a:pPr marL="57150" lvl="0" indent="0" algn="l" rtl="0">
              <a:lnSpc>
                <a:spcPct val="115000"/>
              </a:lnSpc>
              <a:spcBef>
                <a:spcPts val="1200"/>
              </a:spcBef>
              <a:spcAft>
                <a:spcPts val="1200"/>
              </a:spcAft>
              <a:buNone/>
            </a:pPr>
            <a:r>
              <a:rPr lang="en" sz="1500" b="1">
                <a:solidFill>
                  <a:schemeClr val="dk1"/>
                </a:solidFill>
              </a:rPr>
              <a:t>Readers; taped texts; audio recordings; Braille materials and displays; screen reader software; magnification software; optical readers; secondary auditory programs; large print materials; accessible information and communication technology; or other effective methods of making visually delivered materials available to individuals who are blind or have low vision.</a:t>
            </a:r>
            <a:endParaRPr sz="2100" b="1">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CVAA - Mandates </a:t>
            </a:r>
            <a:endParaRPr/>
          </a:p>
        </p:txBody>
      </p:sp>
      <p:sp>
        <p:nvSpPr>
          <p:cNvPr id="135" name="Google Shape;135;p26"/>
          <p:cNvSpPr txBox="1"/>
          <p:nvPr/>
        </p:nvSpPr>
        <p:spPr>
          <a:xfrm>
            <a:off x="352125" y="1002275"/>
            <a:ext cx="8654700" cy="3848100"/>
          </a:xfrm>
          <a:prstGeom prst="rect">
            <a:avLst/>
          </a:prstGeom>
          <a:noFill/>
          <a:ln>
            <a:noFill/>
          </a:ln>
        </p:spPr>
        <p:txBody>
          <a:bodyPr spcFirstLastPara="1" wrap="square" lIns="91425" tIns="91425" rIns="91425" bIns="91425" anchor="t" anchorCtr="0">
            <a:spAutoFit/>
          </a:bodyPr>
          <a:lstStyle/>
          <a:p>
            <a:pPr marL="114300" lvl="0" indent="0" algn="l" rtl="0">
              <a:lnSpc>
                <a:spcPct val="100000"/>
              </a:lnSpc>
              <a:spcBef>
                <a:spcPts val="1200"/>
              </a:spcBef>
              <a:spcAft>
                <a:spcPts val="0"/>
              </a:spcAft>
              <a:buNone/>
            </a:pPr>
            <a:r>
              <a:rPr lang="en" sz="2100" b="1">
                <a:solidFill>
                  <a:schemeClr val="dk1"/>
                </a:solidFill>
              </a:rPr>
              <a:t>Hearing Aid Compatibility with telephones &amp; telecommunications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Expand relay services to new technologies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Accessible Advanced Communication Services &amp; Equipment</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Accessible Internet Browsers via Mobile Phones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Relay Services for DeafBlind Individuals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Equal Access to Emergency Services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Access to Video Programming shown on Internet from TV</a:t>
            </a:r>
            <a:endParaRPr sz="1700" b="1">
              <a:solidFill>
                <a:schemeClr val="dk1"/>
              </a:solidFill>
              <a:latin typeface="Roboto"/>
              <a:ea typeface="Roboto"/>
              <a:cs typeface="Roboto"/>
              <a:sym typeface="Roboto"/>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Precedential Effective Comm Cases </a:t>
            </a:r>
            <a:endParaRPr/>
          </a:p>
        </p:txBody>
      </p:sp>
      <p:sp>
        <p:nvSpPr>
          <p:cNvPr id="141" name="Google Shape;141;p27"/>
          <p:cNvSpPr txBox="1"/>
          <p:nvPr/>
        </p:nvSpPr>
        <p:spPr>
          <a:xfrm>
            <a:off x="352125" y="1002275"/>
            <a:ext cx="8654700" cy="4017300"/>
          </a:xfrm>
          <a:prstGeom prst="rect">
            <a:avLst/>
          </a:prstGeom>
          <a:noFill/>
          <a:ln>
            <a:noFill/>
          </a:ln>
        </p:spPr>
        <p:txBody>
          <a:bodyPr spcFirstLastPara="1" wrap="square" lIns="91425" tIns="91425" rIns="91425" bIns="91425" anchor="t" anchorCtr="0">
            <a:spAutoFit/>
          </a:bodyPr>
          <a:lstStyle/>
          <a:p>
            <a:pPr marL="114300" lvl="0" indent="0" algn="l" rtl="0">
              <a:spcBef>
                <a:spcPts val="1200"/>
              </a:spcBef>
              <a:spcAft>
                <a:spcPts val="0"/>
              </a:spcAft>
              <a:buNone/>
            </a:pPr>
            <a:r>
              <a:rPr lang="en" sz="2100" b="1">
                <a:solidFill>
                  <a:schemeClr val="dk1"/>
                </a:solidFill>
              </a:rPr>
              <a:t>Many cases against hospitals/doctors for denial of interpreters or only using VRI that did not work under 504 and ADA</a:t>
            </a:r>
            <a:endParaRPr sz="2100" b="1">
              <a:solidFill>
                <a:schemeClr val="dk1"/>
              </a:solidFill>
            </a:endParaRPr>
          </a:p>
          <a:p>
            <a:pPr marL="114300" lvl="0" indent="0" algn="l" rtl="0">
              <a:spcBef>
                <a:spcPts val="1200"/>
              </a:spcBef>
              <a:spcAft>
                <a:spcPts val="0"/>
              </a:spcAft>
              <a:buNone/>
            </a:pPr>
            <a:r>
              <a:rPr lang="en" sz="2100" b="1">
                <a:solidFill>
                  <a:schemeClr val="dk1"/>
                </a:solidFill>
              </a:rPr>
              <a:t>Many cases against universities/colleges for denial of interpreters for students under 504 and ADA</a:t>
            </a:r>
            <a:endParaRPr sz="2100" b="1">
              <a:solidFill>
                <a:schemeClr val="dk1"/>
              </a:solidFill>
            </a:endParaRPr>
          </a:p>
          <a:p>
            <a:pPr marL="114300" lvl="0" indent="0" algn="l" rtl="0">
              <a:spcBef>
                <a:spcPts val="1200"/>
              </a:spcBef>
              <a:spcAft>
                <a:spcPts val="0"/>
              </a:spcAft>
              <a:buNone/>
            </a:pPr>
            <a:r>
              <a:rPr lang="en" sz="2100" b="1">
                <a:solidFill>
                  <a:schemeClr val="dk1"/>
                </a:solidFill>
              </a:rPr>
              <a:t>DOJ v. Camacho (Attorney refused interpreter)</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Prakel v. Indiana (Court refused interpreter)</a:t>
            </a:r>
            <a:endParaRPr sz="2100" b="1">
              <a:solidFill>
                <a:schemeClr val="dk1"/>
              </a:solidFill>
            </a:endParaRPr>
          </a:p>
          <a:p>
            <a:pPr marL="114300" lvl="0" indent="0" algn="l" rtl="0">
              <a:spcBef>
                <a:spcPts val="1200"/>
              </a:spcBef>
              <a:spcAft>
                <a:spcPts val="0"/>
              </a:spcAft>
              <a:buNone/>
            </a:pPr>
            <a:r>
              <a:rPr lang="en" sz="2100" b="1">
                <a:solidFill>
                  <a:schemeClr val="dk1"/>
                </a:solidFill>
              </a:rPr>
              <a:t>NFB v. Target (Web access for Blind)</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DOJ v. Wells Fargo (Relay service denial)</a:t>
            </a:r>
            <a:endParaRPr sz="2100" b="1">
              <a:solidFill>
                <a:schemeClr val="dk1"/>
              </a:solidFill>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Precedential Effective Comm Cases </a:t>
            </a:r>
            <a:endParaRPr/>
          </a:p>
        </p:txBody>
      </p:sp>
      <p:sp>
        <p:nvSpPr>
          <p:cNvPr id="147" name="Google Shape;147;p28"/>
          <p:cNvSpPr txBox="1"/>
          <p:nvPr/>
        </p:nvSpPr>
        <p:spPr>
          <a:xfrm>
            <a:off x="352125" y="1002275"/>
            <a:ext cx="8654700" cy="2893800"/>
          </a:xfrm>
          <a:prstGeom prst="rect">
            <a:avLst/>
          </a:prstGeom>
          <a:noFill/>
          <a:ln>
            <a:noFill/>
          </a:ln>
        </p:spPr>
        <p:txBody>
          <a:bodyPr spcFirstLastPara="1" wrap="square" lIns="91425" tIns="91425" rIns="91425" bIns="91425" anchor="t" anchorCtr="0">
            <a:spAutoFit/>
          </a:bodyPr>
          <a:lstStyle/>
          <a:p>
            <a:pPr marL="114300" lvl="0" indent="0" algn="l" rtl="0">
              <a:lnSpc>
                <a:spcPct val="100000"/>
              </a:lnSpc>
              <a:spcBef>
                <a:spcPts val="1200"/>
              </a:spcBef>
              <a:spcAft>
                <a:spcPts val="0"/>
              </a:spcAft>
              <a:buNone/>
            </a:pPr>
            <a:r>
              <a:rPr lang="en" sz="2100" b="1">
                <a:solidFill>
                  <a:schemeClr val="dk1"/>
                </a:solidFill>
              </a:rPr>
              <a:t>NAD v. Netflix; agreements with Hulu, Vudu, Amazon (Streaming)</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NAD v. Harvard; NAD v. MIT (Web video for education)</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NFB v. Scribd; Robles v. Dominos Pizza (Web/app access - Blind)</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Martinez v. Cuomo; NAD v. Trump (ASL access to Govt leaders)</a:t>
            </a:r>
            <a:endParaRPr sz="2100" b="1">
              <a:solidFill>
                <a:schemeClr val="dk1"/>
              </a:solidFill>
            </a:endParaRPr>
          </a:p>
          <a:p>
            <a:pPr marL="114300" lvl="0" indent="0" algn="l" rtl="0">
              <a:lnSpc>
                <a:spcPct val="100000"/>
              </a:lnSpc>
              <a:spcBef>
                <a:spcPts val="1200"/>
              </a:spcBef>
              <a:spcAft>
                <a:spcPts val="0"/>
              </a:spcAft>
              <a:buNone/>
            </a:pPr>
            <a:r>
              <a:rPr lang="en" sz="2100" b="1">
                <a:solidFill>
                  <a:schemeClr val="dk1"/>
                </a:solidFill>
              </a:rPr>
              <a:t>NAD v. SiriusXM, Pandora, Stitcher (Podcast access)</a:t>
            </a:r>
            <a:endParaRPr sz="2100" b="1">
              <a:solidFill>
                <a:schemeClr val="dk1"/>
              </a:solidFill>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457200" y="205962"/>
            <a:ext cx="8229600" cy="4056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6C9E7"/>
              </a:buClr>
              <a:buSzPts val="3200"/>
              <a:buFont typeface="Arial"/>
              <a:buNone/>
            </a:pPr>
            <a:r>
              <a:rPr lang="en" sz="6000" b="1"/>
              <a:t>QUESTIONS?</a:t>
            </a:r>
            <a:endParaRPr sz="6000"/>
          </a:p>
        </p:txBody>
      </p:sp>
      <p:sp>
        <p:nvSpPr>
          <p:cNvPr id="153" name="Google Shape;153;p29"/>
          <p:cNvSpPr txBox="1"/>
          <p:nvPr/>
        </p:nvSpPr>
        <p:spPr>
          <a:xfrm>
            <a:off x="549225" y="1063375"/>
            <a:ext cx="8193000" cy="6465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sz="3000" b="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rgbClr val="06C9E7"/>
              </a:buClr>
              <a:buSzPct val="100000"/>
              <a:buFont typeface="Arial"/>
              <a:buNone/>
            </a:pPr>
            <a:r>
              <a:rPr lang="en" b="1"/>
              <a:t>NATIONAL ASSOCIATION OF THE DEAF (NAD)</a:t>
            </a:r>
            <a:endParaRPr/>
          </a:p>
        </p:txBody>
      </p:sp>
      <p:sp>
        <p:nvSpPr>
          <p:cNvPr id="69" name="Google Shape;69;p15"/>
          <p:cNvSpPr txBox="1"/>
          <p:nvPr/>
        </p:nvSpPr>
        <p:spPr>
          <a:xfrm>
            <a:off x="549225" y="1214775"/>
            <a:ext cx="8193000" cy="3578700"/>
          </a:xfrm>
          <a:prstGeom prst="rect">
            <a:avLst/>
          </a:prstGeom>
          <a:noFill/>
          <a:ln>
            <a:noFill/>
          </a:ln>
        </p:spPr>
        <p:txBody>
          <a:bodyPr spcFirstLastPara="1" wrap="square" lIns="91425" tIns="91425" rIns="91425" bIns="91425" anchor="t" anchorCtr="0">
            <a:spAutoFit/>
          </a:bodyPr>
          <a:lstStyle/>
          <a:p>
            <a:pPr marL="457200" lvl="0" indent="-387350" algn="l" rtl="0">
              <a:lnSpc>
                <a:spcPct val="150000"/>
              </a:lnSpc>
              <a:spcBef>
                <a:spcPts val="0"/>
              </a:spcBef>
              <a:spcAft>
                <a:spcPts val="0"/>
              </a:spcAft>
              <a:buClr>
                <a:schemeClr val="dk1"/>
              </a:buClr>
              <a:buSzPts val="2500"/>
              <a:buChar char="●"/>
            </a:pPr>
            <a:r>
              <a:rPr lang="en" sz="2500">
                <a:solidFill>
                  <a:schemeClr val="dk1"/>
                </a:solidFill>
              </a:rPr>
              <a:t>Established in 1880 by Deaf leaders</a:t>
            </a:r>
            <a:endParaRPr sz="2500">
              <a:solidFill>
                <a:schemeClr val="dk1"/>
              </a:solidFill>
            </a:endParaRPr>
          </a:p>
          <a:p>
            <a:pPr marL="457200" lvl="0" indent="-387350" algn="l" rtl="0">
              <a:lnSpc>
                <a:spcPct val="150000"/>
              </a:lnSpc>
              <a:spcBef>
                <a:spcPts val="0"/>
              </a:spcBef>
              <a:spcAft>
                <a:spcPts val="0"/>
              </a:spcAft>
              <a:buClr>
                <a:schemeClr val="dk1"/>
              </a:buClr>
              <a:buSzPts val="2500"/>
              <a:buChar char="●"/>
            </a:pPr>
            <a:r>
              <a:rPr lang="en" sz="2500">
                <a:solidFill>
                  <a:schemeClr val="dk1"/>
                </a:solidFill>
              </a:rPr>
              <a:t>Oldest national civil rights organization</a:t>
            </a:r>
            <a:endParaRPr sz="2500">
              <a:solidFill>
                <a:schemeClr val="dk1"/>
              </a:solidFill>
            </a:endParaRPr>
          </a:p>
          <a:p>
            <a:pPr marL="457200" lvl="0" indent="-387350" algn="l" rtl="0">
              <a:lnSpc>
                <a:spcPct val="150000"/>
              </a:lnSpc>
              <a:spcBef>
                <a:spcPts val="0"/>
              </a:spcBef>
              <a:spcAft>
                <a:spcPts val="0"/>
              </a:spcAft>
              <a:buClr>
                <a:schemeClr val="dk1"/>
              </a:buClr>
              <a:buSzPts val="2500"/>
              <a:buChar char="●"/>
            </a:pPr>
            <a:r>
              <a:rPr lang="en" sz="2500">
                <a:solidFill>
                  <a:schemeClr val="dk1"/>
                </a:solidFill>
              </a:rPr>
              <a:t>Continuously operated by Deaf leaders</a:t>
            </a:r>
            <a:endParaRPr sz="2500">
              <a:solidFill>
                <a:schemeClr val="dk1"/>
              </a:solidFill>
            </a:endParaRPr>
          </a:p>
          <a:p>
            <a:pPr marL="457200" lvl="0" indent="-438150" algn="l" rtl="0">
              <a:lnSpc>
                <a:spcPct val="100000"/>
              </a:lnSpc>
              <a:spcBef>
                <a:spcPts val="0"/>
              </a:spcBef>
              <a:spcAft>
                <a:spcPts val="0"/>
              </a:spcAft>
              <a:buClr>
                <a:schemeClr val="dk1"/>
              </a:buClr>
              <a:buSzPts val="3300"/>
              <a:buChar char="●"/>
            </a:pPr>
            <a:r>
              <a:rPr lang="en" sz="2500">
                <a:solidFill>
                  <a:schemeClr val="dk1"/>
                </a:solidFill>
              </a:rPr>
              <a:t>Mission: “To preserve, protect, and promote the civil, human, and linguistic rights of all Deaf, DeafBlind, DeafDisabled, Hard of Hearing, and Late-Deafened people in the United States of America.”</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My Work Before and At the NAD</a:t>
            </a:r>
            <a:endParaRPr/>
          </a:p>
        </p:txBody>
      </p:sp>
      <p:sp>
        <p:nvSpPr>
          <p:cNvPr id="75" name="Google Shape;75;p16"/>
          <p:cNvSpPr txBox="1"/>
          <p:nvPr/>
        </p:nvSpPr>
        <p:spPr>
          <a:xfrm>
            <a:off x="549225" y="1214775"/>
            <a:ext cx="8193000" cy="3432600"/>
          </a:xfrm>
          <a:prstGeom prst="rect">
            <a:avLst/>
          </a:prstGeom>
          <a:noFill/>
          <a:ln>
            <a:noFill/>
          </a:ln>
        </p:spPr>
        <p:txBody>
          <a:bodyPr spcFirstLastPara="1" wrap="square" lIns="91425" tIns="91425" rIns="91425" bIns="91425" anchor="t" anchorCtr="0">
            <a:spAutoFit/>
          </a:bodyPr>
          <a:lstStyle/>
          <a:p>
            <a:pPr marL="457200" lvl="0" indent="-406400" algn="l" rtl="0">
              <a:lnSpc>
                <a:spcPct val="100000"/>
              </a:lnSpc>
              <a:spcBef>
                <a:spcPts val="0"/>
              </a:spcBef>
              <a:spcAft>
                <a:spcPts val="0"/>
              </a:spcAft>
              <a:buClr>
                <a:schemeClr val="dk1"/>
              </a:buClr>
              <a:buSzPts val="2800"/>
              <a:buChar char="●"/>
            </a:pPr>
            <a:r>
              <a:rPr lang="en" sz="2800">
                <a:solidFill>
                  <a:schemeClr val="dk1"/>
                </a:solidFill>
              </a:rPr>
              <a:t>19 years of disability discrimination litigation in Chicago</a:t>
            </a:r>
            <a:endParaRPr sz="2800">
              <a:solidFill>
                <a:schemeClr val="dk1"/>
              </a:solidFill>
            </a:endParaRPr>
          </a:p>
          <a:p>
            <a:pPr marL="457200" lvl="0" indent="0" algn="l" rtl="0">
              <a:lnSpc>
                <a:spcPct val="100000"/>
              </a:lnSpc>
              <a:spcBef>
                <a:spcPts val="0"/>
              </a:spcBef>
              <a:spcAft>
                <a:spcPts val="0"/>
              </a:spcAft>
              <a:buNone/>
            </a:pPr>
            <a:endParaRPr sz="1500">
              <a:solidFill>
                <a:schemeClr val="dk1"/>
              </a:solidFill>
            </a:endParaRPr>
          </a:p>
          <a:p>
            <a:pPr marL="457200" lvl="0" indent="-406400" algn="l" rtl="0">
              <a:lnSpc>
                <a:spcPct val="150000"/>
              </a:lnSpc>
              <a:spcBef>
                <a:spcPts val="0"/>
              </a:spcBef>
              <a:spcAft>
                <a:spcPts val="0"/>
              </a:spcAft>
              <a:buClr>
                <a:schemeClr val="dk1"/>
              </a:buClr>
              <a:buSzPts val="2800"/>
              <a:buChar char="●"/>
            </a:pPr>
            <a:r>
              <a:rPr lang="en" sz="2800">
                <a:solidFill>
                  <a:schemeClr val="dk1"/>
                </a:solidFill>
              </a:rPr>
              <a:t>12 years with NAD</a:t>
            </a:r>
            <a:endParaRPr sz="2800">
              <a:solidFill>
                <a:schemeClr val="dk1"/>
              </a:solidFill>
            </a:endParaRPr>
          </a:p>
          <a:p>
            <a:pPr marL="914400" lvl="1" indent="-406400" algn="l" rtl="0">
              <a:lnSpc>
                <a:spcPct val="150000"/>
              </a:lnSpc>
              <a:spcBef>
                <a:spcPts val="0"/>
              </a:spcBef>
              <a:spcAft>
                <a:spcPts val="0"/>
              </a:spcAft>
              <a:buClr>
                <a:schemeClr val="dk1"/>
              </a:buClr>
              <a:buSzPts val="2800"/>
              <a:buChar char="○"/>
            </a:pPr>
            <a:r>
              <a:rPr lang="en" sz="2800">
                <a:solidFill>
                  <a:schemeClr val="dk1"/>
                </a:solidFill>
              </a:rPr>
              <a:t>Several landmark cases </a:t>
            </a:r>
            <a:endParaRPr sz="2800">
              <a:solidFill>
                <a:schemeClr val="dk1"/>
              </a:solidFill>
            </a:endParaRPr>
          </a:p>
          <a:p>
            <a:pPr marL="914400" lvl="1" indent="-406400" algn="l" rtl="0">
              <a:lnSpc>
                <a:spcPct val="100000"/>
              </a:lnSpc>
              <a:spcBef>
                <a:spcPts val="0"/>
              </a:spcBef>
              <a:spcAft>
                <a:spcPts val="0"/>
              </a:spcAft>
              <a:buClr>
                <a:schemeClr val="dk1"/>
              </a:buClr>
              <a:buSzPts val="2800"/>
              <a:buChar char="○"/>
            </a:pPr>
            <a:r>
              <a:rPr lang="en" sz="2800">
                <a:solidFill>
                  <a:schemeClr val="dk1"/>
                </a:solidFill>
              </a:rPr>
              <a:t>Also focus on legislative, policy, and advocacy approaches</a:t>
            </a:r>
            <a:endParaRPr sz="25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446325" y="199100"/>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Laws Mandating Effective Communication</a:t>
            </a:r>
            <a:endParaRPr/>
          </a:p>
        </p:txBody>
      </p:sp>
      <p:sp>
        <p:nvSpPr>
          <p:cNvPr id="81" name="Google Shape;81;p17"/>
          <p:cNvSpPr txBox="1"/>
          <p:nvPr/>
        </p:nvSpPr>
        <p:spPr>
          <a:xfrm>
            <a:off x="473025" y="1062375"/>
            <a:ext cx="8361600" cy="2986200"/>
          </a:xfrm>
          <a:prstGeom prst="rect">
            <a:avLst/>
          </a:prstGeom>
          <a:noFill/>
          <a:ln>
            <a:noFill/>
          </a:ln>
        </p:spPr>
        <p:txBody>
          <a:bodyPr spcFirstLastPara="1" wrap="square" lIns="91425" tIns="91425" rIns="91425" bIns="91425" anchor="t" anchorCtr="0">
            <a:spAutoFit/>
          </a:bodyPr>
          <a:lstStyle/>
          <a:p>
            <a:pPr marL="457200" lvl="0" indent="-406400" algn="l" rtl="0">
              <a:lnSpc>
                <a:spcPct val="150000"/>
              </a:lnSpc>
              <a:spcBef>
                <a:spcPts val="0"/>
              </a:spcBef>
              <a:spcAft>
                <a:spcPts val="0"/>
              </a:spcAft>
              <a:buClr>
                <a:schemeClr val="dk1"/>
              </a:buClr>
              <a:buSzPts val="2800"/>
              <a:buChar char="●"/>
            </a:pPr>
            <a:r>
              <a:rPr lang="en" sz="2800" b="1">
                <a:solidFill>
                  <a:schemeClr val="dk1"/>
                </a:solidFill>
              </a:rPr>
              <a:t>Rehabilitation Act of 1973 (Section 504)</a:t>
            </a:r>
            <a:endParaRPr sz="2800" b="1">
              <a:solidFill>
                <a:schemeClr val="dk1"/>
              </a:solidFill>
            </a:endParaRPr>
          </a:p>
          <a:p>
            <a:pPr marL="457200" lvl="0" indent="-406400" algn="l" rtl="0">
              <a:lnSpc>
                <a:spcPct val="150000"/>
              </a:lnSpc>
              <a:spcBef>
                <a:spcPts val="0"/>
              </a:spcBef>
              <a:spcAft>
                <a:spcPts val="0"/>
              </a:spcAft>
              <a:buClr>
                <a:schemeClr val="dk1"/>
              </a:buClr>
              <a:buSzPts val="2800"/>
              <a:buChar char="●"/>
            </a:pPr>
            <a:r>
              <a:rPr lang="en" sz="2800" b="1">
                <a:solidFill>
                  <a:schemeClr val="dk1"/>
                </a:solidFill>
              </a:rPr>
              <a:t>Americans with Disabilities Act of 1990 (ADA)</a:t>
            </a:r>
            <a:endParaRPr sz="2800" b="1">
              <a:solidFill>
                <a:schemeClr val="dk1"/>
              </a:solidFill>
            </a:endParaRPr>
          </a:p>
          <a:p>
            <a:pPr marL="457200" lvl="0" indent="-406400" algn="l" rtl="0">
              <a:lnSpc>
                <a:spcPct val="150000"/>
              </a:lnSpc>
              <a:spcBef>
                <a:spcPts val="0"/>
              </a:spcBef>
              <a:spcAft>
                <a:spcPts val="0"/>
              </a:spcAft>
              <a:buClr>
                <a:schemeClr val="dk1"/>
              </a:buClr>
              <a:buSzPts val="2800"/>
              <a:buChar char="●"/>
            </a:pPr>
            <a:r>
              <a:rPr lang="en" sz="2800" b="1">
                <a:solidFill>
                  <a:schemeClr val="dk1"/>
                </a:solidFill>
              </a:rPr>
              <a:t>Affordable Care Act of 2010 (ACA)</a:t>
            </a:r>
            <a:endParaRPr sz="2800" b="1">
              <a:solidFill>
                <a:schemeClr val="dk1"/>
              </a:solidFill>
            </a:endParaRPr>
          </a:p>
          <a:p>
            <a:pPr marL="457200" lvl="0" indent="-406400" algn="l" rtl="0">
              <a:lnSpc>
                <a:spcPct val="100000"/>
              </a:lnSpc>
              <a:spcBef>
                <a:spcPts val="0"/>
              </a:spcBef>
              <a:spcAft>
                <a:spcPts val="0"/>
              </a:spcAft>
              <a:buClr>
                <a:schemeClr val="dk1"/>
              </a:buClr>
              <a:buSzPts val="2800"/>
              <a:buChar char="●"/>
            </a:pPr>
            <a:r>
              <a:rPr lang="en" sz="2800" b="1">
                <a:solidFill>
                  <a:schemeClr val="dk1"/>
                </a:solidFill>
              </a:rPr>
              <a:t>Communication &amp; Video Accessibility Act of 2010 (CVAA)</a:t>
            </a:r>
            <a:endParaRPr sz="2500" b="1">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Rehabilitation Act of 1973</a:t>
            </a:r>
            <a:endParaRPr/>
          </a:p>
        </p:txBody>
      </p:sp>
      <p:sp>
        <p:nvSpPr>
          <p:cNvPr id="87" name="Google Shape;87;p18"/>
          <p:cNvSpPr txBox="1"/>
          <p:nvPr/>
        </p:nvSpPr>
        <p:spPr>
          <a:xfrm>
            <a:off x="440100" y="1063375"/>
            <a:ext cx="8566800" cy="3155400"/>
          </a:xfrm>
          <a:prstGeom prst="rect">
            <a:avLst/>
          </a:prstGeom>
          <a:noFill/>
          <a:ln>
            <a:noFill/>
          </a:ln>
        </p:spPr>
        <p:txBody>
          <a:bodyPr spcFirstLastPara="1" wrap="square" lIns="91425" tIns="91425" rIns="91425" bIns="91425" anchor="t" anchorCtr="0">
            <a:spAutoFit/>
          </a:bodyPr>
          <a:lstStyle/>
          <a:p>
            <a:pPr marL="457200" lvl="0" indent="-368300" algn="l" rtl="0">
              <a:lnSpc>
                <a:spcPct val="100000"/>
              </a:lnSpc>
              <a:spcBef>
                <a:spcPts val="0"/>
              </a:spcBef>
              <a:spcAft>
                <a:spcPts val="0"/>
              </a:spcAft>
              <a:buClr>
                <a:schemeClr val="dk1"/>
              </a:buClr>
              <a:buSzPts val="2200"/>
              <a:buChar char="●"/>
            </a:pPr>
            <a:r>
              <a:rPr lang="en" sz="2200">
                <a:solidFill>
                  <a:schemeClr val="dk1"/>
                </a:solidFill>
              </a:rPr>
              <a:t>First Federal Law in US (and world) mandating equal rights for people with disabilities</a:t>
            </a:r>
            <a:endParaRPr sz="2200">
              <a:solidFill>
                <a:schemeClr val="dk1"/>
              </a:solidFill>
            </a:endParaRPr>
          </a:p>
          <a:p>
            <a:pPr marL="457200" lvl="0" indent="0" algn="l" rtl="0">
              <a:lnSpc>
                <a:spcPct val="100000"/>
              </a:lnSpc>
              <a:spcBef>
                <a:spcPts val="0"/>
              </a:spcBef>
              <a:spcAft>
                <a:spcPts val="0"/>
              </a:spcAft>
              <a:buNone/>
            </a:pPr>
            <a:endParaRPr sz="17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latin typeface="Roboto"/>
                <a:ea typeface="Roboto"/>
                <a:cs typeface="Roboto"/>
                <a:sym typeface="Roboto"/>
              </a:rPr>
              <a:t>“No otherwise qualified individual with a disability in the United States … shall, solely by reason of his or her disability, be excluded from the participation in, be denied the benefits of, or be subjected to discrimination under </a:t>
            </a:r>
            <a:r>
              <a:rPr lang="en" sz="2200">
                <a:solidFill>
                  <a:srgbClr val="FFFF00"/>
                </a:solidFill>
                <a:latin typeface="Roboto"/>
                <a:ea typeface="Roboto"/>
                <a:cs typeface="Roboto"/>
                <a:sym typeface="Roboto"/>
              </a:rPr>
              <a:t>any program or activity receiving Federal financial assistance or under any program or activity conducted by any Executive agency</a:t>
            </a:r>
            <a:r>
              <a:rPr lang="en" sz="2200">
                <a:solidFill>
                  <a:schemeClr val="dk1"/>
                </a:solidFill>
                <a:latin typeface="Roboto"/>
                <a:ea typeface="Roboto"/>
                <a:cs typeface="Roboto"/>
                <a:sym typeface="Roboto"/>
              </a:rPr>
              <a:t>” </a:t>
            </a:r>
            <a:endParaRPr sz="2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Americans with Disabilities Act</a:t>
            </a:r>
            <a:endParaRPr/>
          </a:p>
        </p:txBody>
      </p:sp>
      <p:sp>
        <p:nvSpPr>
          <p:cNvPr id="93" name="Google Shape;93;p19"/>
          <p:cNvSpPr txBox="1"/>
          <p:nvPr/>
        </p:nvSpPr>
        <p:spPr>
          <a:xfrm>
            <a:off x="549225" y="1214775"/>
            <a:ext cx="8193000" cy="2893800"/>
          </a:xfrm>
          <a:prstGeom prst="rect">
            <a:avLst/>
          </a:prstGeom>
          <a:noFill/>
          <a:ln>
            <a:noFill/>
          </a:ln>
        </p:spPr>
        <p:txBody>
          <a:bodyPr spcFirstLastPara="1" wrap="square" lIns="91425" tIns="91425" rIns="91425" bIns="91425" anchor="t" anchorCtr="0">
            <a:spAutoFit/>
          </a:bodyPr>
          <a:lstStyle/>
          <a:p>
            <a:pPr marL="457200" lvl="0" indent="-431800" algn="l" rtl="0">
              <a:lnSpc>
                <a:spcPct val="150000"/>
              </a:lnSpc>
              <a:spcBef>
                <a:spcPts val="0"/>
              </a:spcBef>
              <a:spcAft>
                <a:spcPts val="0"/>
              </a:spcAft>
              <a:buClr>
                <a:schemeClr val="dk1"/>
              </a:buClr>
              <a:buSzPts val="3200"/>
              <a:buChar char="●"/>
            </a:pPr>
            <a:r>
              <a:rPr lang="en" sz="3200">
                <a:solidFill>
                  <a:schemeClr val="dk1"/>
                </a:solidFill>
              </a:rPr>
              <a:t>Title I = Employment</a:t>
            </a:r>
            <a:endParaRPr sz="3200">
              <a:solidFill>
                <a:schemeClr val="dk1"/>
              </a:solidFill>
            </a:endParaRPr>
          </a:p>
          <a:p>
            <a:pPr marL="457200" lvl="0" indent="-431800" algn="l" rtl="0">
              <a:lnSpc>
                <a:spcPct val="150000"/>
              </a:lnSpc>
              <a:spcBef>
                <a:spcPts val="0"/>
              </a:spcBef>
              <a:spcAft>
                <a:spcPts val="0"/>
              </a:spcAft>
              <a:buClr>
                <a:schemeClr val="dk1"/>
              </a:buClr>
              <a:buSzPts val="3200"/>
              <a:buChar char="●"/>
            </a:pPr>
            <a:r>
              <a:rPr lang="en" sz="3200">
                <a:solidFill>
                  <a:schemeClr val="dk1"/>
                </a:solidFill>
              </a:rPr>
              <a:t>Title II = Public Entities (State &amp; Local)</a:t>
            </a:r>
            <a:endParaRPr sz="3200">
              <a:solidFill>
                <a:schemeClr val="dk1"/>
              </a:solidFill>
            </a:endParaRPr>
          </a:p>
          <a:p>
            <a:pPr marL="457200" lvl="0" indent="-431800" algn="l" rtl="0">
              <a:lnSpc>
                <a:spcPct val="150000"/>
              </a:lnSpc>
              <a:spcBef>
                <a:spcPts val="0"/>
              </a:spcBef>
              <a:spcAft>
                <a:spcPts val="0"/>
              </a:spcAft>
              <a:buClr>
                <a:schemeClr val="dk1"/>
              </a:buClr>
              <a:buSzPts val="3200"/>
              <a:buChar char="●"/>
            </a:pPr>
            <a:r>
              <a:rPr lang="en" sz="3200">
                <a:solidFill>
                  <a:schemeClr val="dk1"/>
                </a:solidFill>
              </a:rPr>
              <a:t>Title III = Public Accommodations</a:t>
            </a:r>
            <a:endParaRPr sz="3200">
              <a:solidFill>
                <a:schemeClr val="dk1"/>
              </a:solidFill>
            </a:endParaRPr>
          </a:p>
          <a:p>
            <a:pPr marL="457200" lvl="0" indent="-431800" algn="l" rtl="0">
              <a:lnSpc>
                <a:spcPct val="100000"/>
              </a:lnSpc>
              <a:spcBef>
                <a:spcPts val="0"/>
              </a:spcBef>
              <a:spcAft>
                <a:spcPts val="0"/>
              </a:spcAft>
              <a:buClr>
                <a:schemeClr val="dk1"/>
              </a:buClr>
              <a:buSzPts val="3200"/>
              <a:buChar char="●"/>
            </a:pPr>
            <a:r>
              <a:rPr lang="en" sz="3200">
                <a:solidFill>
                  <a:schemeClr val="dk1"/>
                </a:solidFill>
              </a:rPr>
              <a:t>Title IV = Telecommunications</a:t>
            </a:r>
            <a:endParaRPr sz="29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ADA - “Auxiliary Aids and Services”</a:t>
            </a:r>
            <a:endParaRPr/>
          </a:p>
        </p:txBody>
      </p:sp>
      <p:sp>
        <p:nvSpPr>
          <p:cNvPr id="99" name="Google Shape;99;p20"/>
          <p:cNvSpPr txBox="1"/>
          <p:nvPr/>
        </p:nvSpPr>
        <p:spPr>
          <a:xfrm>
            <a:off x="528650" y="1029700"/>
            <a:ext cx="8193000" cy="41868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1200"/>
              </a:spcBef>
              <a:spcAft>
                <a:spcPts val="1200"/>
              </a:spcAft>
              <a:buNone/>
            </a:pPr>
            <a:r>
              <a:rPr lang="en" sz="2000" b="1">
                <a:solidFill>
                  <a:schemeClr val="dk1"/>
                </a:solidFill>
              </a:rPr>
              <a:t>(1) Qualified interpreters on-site or through video remote interpreting (VRI) services; notetakers; real-time computer-aided transcription services; written materials; exchange of written notes; telephone handset amplifiers; assistive listening devices; assistive listening systems; telephones compatible with hearing aids; closed caption decoders; open and closed captioning, including real-time captioning; voice, text, and video-based telecommunications products and systems, including text telephones (TTYs), videophones, and captioned telephones, or equally effective telecommunications devices; videotext displays; accessible electronic and information technology; or other effective methods of making aurally delivered information available to individuals who are deaf or hard of hearing;</a:t>
            </a:r>
            <a:endParaRPr sz="2400" b="1">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ADA - “Auxiliary Aids and Services”</a:t>
            </a:r>
            <a:endParaRPr/>
          </a:p>
        </p:txBody>
      </p:sp>
      <p:sp>
        <p:nvSpPr>
          <p:cNvPr id="105" name="Google Shape;105;p21"/>
          <p:cNvSpPr txBox="1"/>
          <p:nvPr/>
        </p:nvSpPr>
        <p:spPr>
          <a:xfrm>
            <a:off x="528650" y="1029700"/>
            <a:ext cx="8193000" cy="38790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1200"/>
              </a:spcBef>
              <a:spcAft>
                <a:spcPts val="0"/>
              </a:spcAft>
              <a:buNone/>
            </a:pPr>
            <a:r>
              <a:rPr lang="en" sz="2100" b="1">
                <a:solidFill>
                  <a:schemeClr val="dk1"/>
                </a:solidFill>
                <a:latin typeface="Roboto"/>
                <a:ea typeface="Roboto"/>
                <a:cs typeface="Roboto"/>
                <a:sym typeface="Roboto"/>
              </a:rPr>
              <a:t>(2) Qualified readers; taped texts; audio recordings; Brailled materials and displays; screen reader software; magnification software; optical readers; secondary auditory programs (SAP); large print materials; accessible electronic and information technology; or other effective methods of making visually delivered materials available to individuals who are blind or have low vision;</a:t>
            </a:r>
            <a:endParaRPr sz="2100" b="1">
              <a:solidFill>
                <a:schemeClr val="dk1"/>
              </a:solidFill>
              <a:latin typeface="Roboto"/>
              <a:ea typeface="Roboto"/>
              <a:cs typeface="Roboto"/>
              <a:sym typeface="Roboto"/>
            </a:endParaRPr>
          </a:p>
          <a:p>
            <a:pPr marL="0" lvl="0" indent="0" algn="l" rtl="0">
              <a:lnSpc>
                <a:spcPct val="100000"/>
              </a:lnSpc>
              <a:spcBef>
                <a:spcPts val="1200"/>
              </a:spcBef>
              <a:spcAft>
                <a:spcPts val="0"/>
              </a:spcAft>
              <a:buNone/>
            </a:pPr>
            <a:r>
              <a:rPr lang="en" sz="2100" b="1">
                <a:solidFill>
                  <a:schemeClr val="dk1"/>
                </a:solidFill>
                <a:latin typeface="Roboto"/>
                <a:ea typeface="Roboto"/>
                <a:cs typeface="Roboto"/>
                <a:sym typeface="Roboto"/>
              </a:rPr>
              <a:t>(3) Acquisition or modification of equipment or devices; and</a:t>
            </a:r>
            <a:endParaRPr sz="2100" b="1">
              <a:solidFill>
                <a:schemeClr val="dk1"/>
              </a:solidFill>
              <a:latin typeface="Roboto"/>
              <a:ea typeface="Roboto"/>
              <a:cs typeface="Roboto"/>
              <a:sym typeface="Roboto"/>
            </a:endParaRPr>
          </a:p>
          <a:p>
            <a:pPr marL="0" lvl="0" indent="0" algn="l" rtl="0">
              <a:lnSpc>
                <a:spcPct val="100000"/>
              </a:lnSpc>
              <a:spcBef>
                <a:spcPts val="1200"/>
              </a:spcBef>
              <a:spcAft>
                <a:spcPts val="0"/>
              </a:spcAft>
              <a:buNone/>
            </a:pPr>
            <a:r>
              <a:rPr lang="en" sz="2100" b="1">
                <a:solidFill>
                  <a:schemeClr val="dk1"/>
                </a:solidFill>
                <a:latin typeface="Roboto"/>
                <a:ea typeface="Roboto"/>
                <a:cs typeface="Roboto"/>
                <a:sym typeface="Roboto"/>
              </a:rPr>
              <a:t>(4) Other similar services and actions.</a:t>
            </a:r>
            <a:endParaRPr sz="2100" b="1">
              <a:solidFill>
                <a:schemeClr val="dk1"/>
              </a:solidFill>
              <a:latin typeface="Roboto"/>
              <a:ea typeface="Roboto"/>
              <a:cs typeface="Roboto"/>
              <a:sym typeface="Roboto"/>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457200" y="172300"/>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ADA - Title II - Effective Communication</a:t>
            </a:r>
            <a:endParaRPr/>
          </a:p>
        </p:txBody>
      </p:sp>
      <p:sp>
        <p:nvSpPr>
          <p:cNvPr id="111" name="Google Shape;111;p22"/>
          <p:cNvSpPr txBox="1"/>
          <p:nvPr/>
        </p:nvSpPr>
        <p:spPr>
          <a:xfrm>
            <a:off x="528650" y="926900"/>
            <a:ext cx="8398800" cy="46947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1200"/>
              </a:spcBef>
              <a:spcAft>
                <a:spcPts val="0"/>
              </a:spcAft>
              <a:buNone/>
            </a:pPr>
            <a:r>
              <a:rPr lang="en" sz="1800" b="1">
                <a:solidFill>
                  <a:schemeClr val="dk1"/>
                </a:solidFill>
                <a:latin typeface="Roboto"/>
                <a:ea typeface="Roboto"/>
                <a:cs typeface="Roboto"/>
                <a:sym typeface="Roboto"/>
              </a:rPr>
              <a:t>Title II: (1) A </a:t>
            </a:r>
            <a:r>
              <a:rPr lang="en" sz="1800" b="1">
                <a:solidFill>
                  <a:srgbClr val="FFFF00"/>
                </a:solidFill>
                <a:latin typeface="Roboto"/>
                <a:ea typeface="Roboto"/>
                <a:cs typeface="Roboto"/>
                <a:sym typeface="Roboto"/>
              </a:rPr>
              <a:t>public entity shall furnish appropriate auxiliary aids and services</a:t>
            </a:r>
            <a:r>
              <a:rPr lang="en" sz="1800" b="1">
                <a:solidFill>
                  <a:schemeClr val="dk1"/>
                </a:solidFill>
                <a:latin typeface="Roboto"/>
                <a:ea typeface="Roboto"/>
                <a:cs typeface="Roboto"/>
                <a:sym typeface="Roboto"/>
              </a:rPr>
              <a:t> where necessary to afford qualified individuals with disabilities, including applicants, participants, companions, and members of the public, an equal opportunity to participate in, and enjoy the benefits of, a service, program, or activity of a public entity.</a:t>
            </a:r>
            <a:endParaRPr sz="1800" b="1">
              <a:solidFill>
                <a:schemeClr val="dk1"/>
              </a:solidFill>
              <a:latin typeface="Roboto"/>
              <a:ea typeface="Roboto"/>
              <a:cs typeface="Roboto"/>
              <a:sym typeface="Roboto"/>
            </a:endParaRPr>
          </a:p>
          <a:p>
            <a:pPr marL="0" lvl="0" indent="0" algn="l" rtl="0">
              <a:lnSpc>
                <a:spcPct val="100000"/>
              </a:lnSpc>
              <a:spcBef>
                <a:spcPts val="1200"/>
              </a:spcBef>
              <a:spcAft>
                <a:spcPts val="0"/>
              </a:spcAft>
              <a:buNone/>
            </a:pPr>
            <a:r>
              <a:rPr lang="en" sz="1800" b="1">
                <a:solidFill>
                  <a:schemeClr val="dk1"/>
                </a:solidFill>
                <a:latin typeface="Roboto"/>
                <a:ea typeface="Roboto"/>
                <a:cs typeface="Roboto"/>
                <a:sym typeface="Roboto"/>
              </a:rPr>
              <a:t>(2) The type of auxiliary aid or service necessary to ensure effective communication will vary in accordance with the method of communication used by the individual; the nature, length, and complexity of the communication involved; and the context in which the communication is taking place. In determining what types of auxiliary aids and services are necessary, a public entity shall give </a:t>
            </a:r>
            <a:r>
              <a:rPr lang="en" sz="1800" b="1">
                <a:solidFill>
                  <a:srgbClr val="FFFF00"/>
                </a:solidFill>
                <a:latin typeface="Roboto"/>
                <a:ea typeface="Roboto"/>
                <a:cs typeface="Roboto"/>
                <a:sym typeface="Roboto"/>
              </a:rPr>
              <a:t>primary consideration</a:t>
            </a:r>
            <a:r>
              <a:rPr lang="en" sz="1800" b="1">
                <a:solidFill>
                  <a:schemeClr val="dk1"/>
                </a:solidFill>
                <a:latin typeface="Roboto"/>
                <a:ea typeface="Roboto"/>
                <a:cs typeface="Roboto"/>
                <a:sym typeface="Roboto"/>
              </a:rPr>
              <a:t> to the requests of individuals with disabilities. In order to be effective, auxiliary aids and services must be provided in accessible formats, in a timely manner, and in such a way as to protect the privacy and independence of the individual with a disability.</a:t>
            </a:r>
            <a:endParaRPr sz="1800" b="1">
              <a:solidFill>
                <a:schemeClr val="dk1"/>
              </a:solidFill>
              <a:latin typeface="Roboto"/>
              <a:ea typeface="Roboto"/>
              <a:cs typeface="Roboto"/>
              <a:sym typeface="Roboto"/>
            </a:endParaRPr>
          </a:p>
          <a:p>
            <a:pPr marL="0" lvl="0" indent="0" algn="l" rtl="0">
              <a:lnSpc>
                <a:spcPct val="162500"/>
              </a:lnSpc>
              <a:spcBef>
                <a:spcPts val="1200"/>
              </a:spcBef>
              <a:spcAft>
                <a:spcPts val="1200"/>
              </a:spcAft>
              <a:buNone/>
            </a:pPr>
            <a:endParaRPr sz="2100" b="1">
              <a:solidFill>
                <a:schemeClr val="dk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1347</Words>
  <Application>Microsoft Office PowerPoint</Application>
  <PresentationFormat>On-screen Show (16:9)</PresentationFormat>
  <Paragraphs>69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Roboto</vt:lpstr>
      <vt:lpstr>Simple Dark</vt:lpstr>
      <vt:lpstr>Communicating Without Barriers: Empowering ADA Compliance through Effective Communication </vt:lpstr>
      <vt:lpstr>NATIONAL ASSOCIATION OF THE DEAF (NAD)</vt:lpstr>
      <vt:lpstr>My Work Before and At the NAD</vt:lpstr>
      <vt:lpstr>Laws Mandating Effective Communication</vt:lpstr>
      <vt:lpstr>Rehabilitation Act of 1973</vt:lpstr>
      <vt:lpstr>Americans with Disabilities Act</vt:lpstr>
      <vt:lpstr>ADA - “Auxiliary Aids and Services”</vt:lpstr>
      <vt:lpstr>ADA - “Auxiliary Aids and Services”</vt:lpstr>
      <vt:lpstr>ADA - Title II - Effective Communication</vt:lpstr>
      <vt:lpstr>ADA - Title III - Effective Communication</vt:lpstr>
      <vt:lpstr>ACA - Section 1557 - Effective Comm</vt:lpstr>
      <vt:lpstr>ACA - Section 1557 - Auxiliary Aids &amp; Services</vt:lpstr>
      <vt:lpstr>CVAA - Mandates </vt:lpstr>
      <vt:lpstr>Precedential Effective Comm Cases </vt:lpstr>
      <vt:lpstr>Precedential Effective Comm Cases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Without Barriers: Empowering ADA Compliance through Effective Communication </dc:title>
  <cp:lastModifiedBy>Katherine Hunt Thomas</cp:lastModifiedBy>
  <cp:revision>1</cp:revision>
  <dcterms:modified xsi:type="dcterms:W3CDTF">2023-10-03T17:27:32Z</dcterms:modified>
</cp:coreProperties>
</file>